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325" r:id="rId5"/>
    <p:sldId id="326" r:id="rId6"/>
    <p:sldId id="356" r:id="rId7"/>
    <p:sldId id="327" r:id="rId8"/>
    <p:sldId id="328" r:id="rId9"/>
    <p:sldId id="329" r:id="rId10"/>
    <p:sldId id="331" r:id="rId11"/>
    <p:sldId id="335" r:id="rId12"/>
    <p:sldId id="334" r:id="rId13"/>
    <p:sldId id="336" r:id="rId14"/>
    <p:sldId id="357" r:id="rId15"/>
    <p:sldId id="358" r:id="rId16"/>
    <p:sldId id="359" r:id="rId17"/>
    <p:sldId id="360" r:id="rId18"/>
    <p:sldId id="361" r:id="rId19"/>
    <p:sldId id="363" r:id="rId20"/>
    <p:sldId id="362" r:id="rId21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39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2D7ABB8-1A58-4BD7-5EE1-1A67A8A2D5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DDE0580F-736E-84F8-04B9-9F06B34B4A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2AF41D9-F818-3497-ED85-FE7CAAF048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014EC-96EB-4B5D-B42D-1F0DEDECA0E8}" type="datetimeFigureOut">
              <a:rPr lang="fr-FR" smtClean="0"/>
              <a:t>03/05/2023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2FAEC94-D969-A4B5-B55D-49DBFC7933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1FEEAC1-17FE-A53E-DD62-BC5335FF1C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8C3AA-3FC6-4936-9222-2847373EEF6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346471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1DC5B03-57F6-2775-20C6-33F08B83C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BAC34215-F05A-DF19-7109-4AFDB6B552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BA1A0DB-9501-EE8D-C5E1-3FEB77222F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014EC-96EB-4B5D-B42D-1F0DEDECA0E8}" type="datetimeFigureOut">
              <a:rPr lang="fr-FR" smtClean="0"/>
              <a:t>03/05/2023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377030E-7763-3BDD-F17E-D003B65904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79FE283-EDEE-AF5F-271C-BFF82A672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8C3AA-3FC6-4936-9222-2847373EEF6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415520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7E4DECA8-BBFC-C5E9-6490-F969E4A2B3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775880D9-B4C8-2AD0-854E-80DECF41FA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C4B8BC9-8F96-FA03-412B-B5158FB96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014EC-96EB-4B5D-B42D-1F0DEDECA0E8}" type="datetimeFigureOut">
              <a:rPr lang="fr-FR" smtClean="0"/>
              <a:t>03/05/2023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1A43AE5-62C6-0224-20FB-39DB829C45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1A87945-A644-DBB0-F274-1754FB97C2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8C3AA-3FC6-4936-9222-2847373EEF6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439939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rrondir un rectangle à un seul coin 11"/>
          <p:cNvSpPr/>
          <p:nvPr userDrawn="1"/>
        </p:nvSpPr>
        <p:spPr>
          <a:xfrm flipH="1">
            <a:off x="19044" y="0"/>
            <a:ext cx="1788159" cy="491912"/>
          </a:xfrm>
          <a:prstGeom prst="round1Rect">
            <a:avLst>
              <a:gd name="adj" fmla="val 37649"/>
            </a:avLst>
          </a:prstGeom>
          <a:solidFill>
            <a:schemeClr val="accent1">
              <a:lumMod val="75000"/>
            </a:schemeClr>
          </a:solidFill>
          <a:ln w="12700">
            <a:solidFill>
              <a:schemeClr val="tx2"/>
            </a:solidFill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8" name="Arrondir un rectangle à un seul coin 12"/>
          <p:cNvSpPr/>
          <p:nvPr userDrawn="1"/>
        </p:nvSpPr>
        <p:spPr>
          <a:xfrm>
            <a:off x="1851025" y="0"/>
            <a:ext cx="10312399" cy="491912"/>
          </a:xfrm>
          <a:prstGeom prst="round1Rect">
            <a:avLst>
              <a:gd name="adj" fmla="val 37649"/>
            </a:avLst>
          </a:prstGeom>
          <a:solidFill>
            <a:schemeClr val="accent1">
              <a:lumMod val="75000"/>
            </a:schemeClr>
          </a:solidFill>
          <a:ln w="12700">
            <a:solidFill>
              <a:schemeClr val="tx2"/>
            </a:solidFill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9" name="Espace réservé du texte 19"/>
          <p:cNvSpPr>
            <a:spLocks noGrp="1"/>
          </p:cNvSpPr>
          <p:nvPr>
            <p:ph type="body" sz="quarter" idx="13"/>
          </p:nvPr>
        </p:nvSpPr>
        <p:spPr>
          <a:xfrm>
            <a:off x="341410" y="31433"/>
            <a:ext cx="1465793" cy="480060"/>
          </a:xfrm>
          <a:prstGeom prst="rect">
            <a:avLst/>
          </a:prstGeom>
          <a:noFill/>
        </p:spPr>
        <p:txBody>
          <a:bodyPr anchor="ctr" anchorCtr="0">
            <a:noAutofit/>
          </a:bodyPr>
          <a:lstStyle>
            <a:lvl1pPr algn="ctr">
              <a:buNone/>
              <a:defRPr sz="2800">
                <a:solidFill>
                  <a:schemeClr val="bg1"/>
                </a:solidFill>
                <a:latin typeface="Book Antiqua" pitchFamily="18" charset="0"/>
              </a:defRPr>
            </a:lvl1pPr>
          </a:lstStyle>
          <a:p>
            <a:pPr lvl="0"/>
            <a:endParaRPr lang="fr-FR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38099" y="523875"/>
            <a:ext cx="12103100" cy="5972175"/>
          </a:xfrm>
          <a:prstGeom prst="rect">
            <a:avLst/>
          </a:prstGeom>
          <a:noFill/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11" name="Arrondir un rectangle à un seul coin 10"/>
          <p:cNvSpPr/>
          <p:nvPr userDrawn="1"/>
        </p:nvSpPr>
        <p:spPr>
          <a:xfrm rot="10800000" flipH="1">
            <a:off x="11120638" y="6524625"/>
            <a:ext cx="1056117" cy="317797"/>
          </a:xfrm>
          <a:prstGeom prst="round1Rect">
            <a:avLst>
              <a:gd name="adj" fmla="val 37649"/>
            </a:avLst>
          </a:prstGeom>
          <a:solidFill>
            <a:schemeClr val="accent1">
              <a:lumMod val="75000"/>
            </a:schemeClr>
          </a:solidFill>
          <a:ln w="12700">
            <a:solidFill>
              <a:schemeClr val="tx2"/>
            </a:solidFill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>
              <a:latin typeface="Book Antiqua" pitchFamily="18" charset="0"/>
            </a:endParaRPr>
          </a:p>
        </p:txBody>
      </p:sp>
      <p:sp>
        <p:nvSpPr>
          <p:cNvPr id="14" name="Espace réservé du texte 25"/>
          <p:cNvSpPr>
            <a:spLocks noGrp="1"/>
          </p:cNvSpPr>
          <p:nvPr>
            <p:ph type="body" sz="quarter" idx="11" hasCustomPrompt="1"/>
          </p:nvPr>
        </p:nvSpPr>
        <p:spPr>
          <a:xfrm>
            <a:off x="2041276" y="6546984"/>
            <a:ext cx="1343587" cy="287486"/>
          </a:xfrm>
          <a:prstGeom prst="rect">
            <a:avLst/>
          </a:prstGeom>
        </p:spPr>
        <p:txBody>
          <a:bodyPr>
            <a:noAutofit/>
          </a:bodyPr>
          <a:lstStyle>
            <a:lvl1pPr>
              <a:buNone/>
              <a:defRPr sz="1200" baseline="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pPr lvl="0"/>
            <a:r>
              <a:rPr lang="fr-FR" dirty="0"/>
              <a:t>18/11/2022</a:t>
            </a:r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6B18A733-9DDF-4648-AEC0-182914B8782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0705" y="6567933"/>
            <a:ext cx="538089" cy="206847"/>
          </a:xfrm>
          <a:prstGeom prst="rect">
            <a:avLst/>
          </a:prstGeom>
        </p:spPr>
      </p:pic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DBE5E284-1B55-4246-A52B-B18C8252172F}"/>
              </a:ext>
            </a:extLst>
          </p:cNvPr>
          <p:cNvCxnSpPr>
            <a:cxnSpLocks/>
          </p:cNvCxnSpPr>
          <p:nvPr userDrawn="1"/>
        </p:nvCxnSpPr>
        <p:spPr>
          <a:xfrm>
            <a:off x="1990644" y="6541032"/>
            <a:ext cx="0" cy="260648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ZoneTexte 17">
            <a:extLst>
              <a:ext uri="{FF2B5EF4-FFF2-40B4-BE49-F238E27FC236}">
                <a16:creationId xmlns:a16="http://schemas.microsoft.com/office/drawing/2014/main" id="{B6D08364-9ED3-4B6D-AA84-02DC1E1848C5}"/>
              </a:ext>
            </a:extLst>
          </p:cNvPr>
          <p:cNvSpPr txBox="1"/>
          <p:nvPr userDrawn="1"/>
        </p:nvSpPr>
        <p:spPr>
          <a:xfrm>
            <a:off x="3611006" y="6546438"/>
            <a:ext cx="43040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1200" dirty="0"/>
              <a:t>theodore.cherriere@ens-paris-saclay.fr</a:t>
            </a:r>
          </a:p>
        </p:txBody>
      </p:sp>
      <p:pic>
        <p:nvPicPr>
          <p:cNvPr id="19" name="Picture 2" descr="Afficher l’image source">
            <a:extLst>
              <a:ext uri="{FF2B5EF4-FFF2-40B4-BE49-F238E27FC236}">
                <a16:creationId xmlns:a16="http://schemas.microsoft.com/office/drawing/2014/main" id="{8D183AC0-5374-4454-8670-87E7371707B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540" y="6535689"/>
            <a:ext cx="404573" cy="265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Espace réservé du numéro de diapositive 5">
            <a:extLst>
              <a:ext uri="{FF2B5EF4-FFF2-40B4-BE49-F238E27FC236}">
                <a16:creationId xmlns:a16="http://schemas.microsoft.com/office/drawing/2014/main" id="{18199C87-21D5-4D68-813A-640586D0E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2939" y="6515099"/>
            <a:ext cx="593584" cy="365125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fld id="{BDEAE585-57F8-42D9-BE36-DBC35DCF3239}" type="slidenum">
              <a:rPr lang="fr-FR" smtClean="0"/>
              <a:pPr/>
              <a:t>‹N°›</a:t>
            </a:fld>
            <a:endParaRPr lang="fr-FR" dirty="0"/>
          </a:p>
        </p:txBody>
      </p:sp>
      <p:pic>
        <p:nvPicPr>
          <p:cNvPr id="21" name="Picture 2" descr="Afficher l’image source">
            <a:extLst>
              <a:ext uri="{FF2B5EF4-FFF2-40B4-BE49-F238E27FC236}">
                <a16:creationId xmlns:a16="http://schemas.microsoft.com/office/drawing/2014/main" id="{6CC5B717-6E5F-50B7-5A81-49E91010E710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776"/>
          <a:stretch/>
        </p:blipFill>
        <p:spPr bwMode="auto">
          <a:xfrm>
            <a:off x="740043" y="6535689"/>
            <a:ext cx="479815" cy="274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itre 1"/>
          <p:cNvSpPr>
            <a:spLocks noGrp="1"/>
          </p:cNvSpPr>
          <p:nvPr>
            <p:ph type="ctrTitle"/>
          </p:nvPr>
        </p:nvSpPr>
        <p:spPr>
          <a:xfrm>
            <a:off x="1871531" y="1"/>
            <a:ext cx="9985109" cy="504825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200">
                <a:solidFill>
                  <a:schemeClr val="bg1"/>
                </a:solidFill>
                <a:latin typeface="Book Antiqua" pitchFamily="18" charset="0"/>
              </a:defRPr>
            </a:lvl1pPr>
          </a:lstStyle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10375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E3803DD-0351-1819-84EE-123FFE582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3CA9F13-5E0F-74CF-A612-5641701564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863E11D-79EC-F08D-9C37-26E24FBE4F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014EC-96EB-4B5D-B42D-1F0DEDECA0E8}" type="datetimeFigureOut">
              <a:rPr lang="fr-FR" smtClean="0"/>
              <a:t>03/05/2023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126A993-07A9-E99F-4925-84C29B2537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BD85791-947C-3438-2C66-AE68F4843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8C3AA-3FC6-4936-9222-2847373EEF6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290349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637F21E-6457-89A8-4D4C-7CCA49B5FF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7F14F28-1BF3-2014-0436-7D3509FE4E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4212A3B-1B24-B6B5-F063-0A810FF8F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014EC-96EB-4B5D-B42D-1F0DEDECA0E8}" type="datetimeFigureOut">
              <a:rPr lang="fr-FR" smtClean="0"/>
              <a:t>03/05/2023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4119588-18EB-7019-EA34-3CE866CBF2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45A0831-599D-C25B-1E6B-43688D80F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8C3AA-3FC6-4936-9222-2847373EEF6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390080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C07E5BD-5D8E-15EC-3121-6CA118A288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2A509A1-4ECA-A1D7-1D0C-56D2B16453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9F6066F1-9B8A-FD5A-4B19-12B203A609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9AD36CCE-90A5-403F-2965-2962B5EA99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014EC-96EB-4B5D-B42D-1F0DEDECA0E8}" type="datetimeFigureOut">
              <a:rPr lang="fr-FR" smtClean="0"/>
              <a:t>03/05/2023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7211AC7-DA55-2EDF-ADBA-41C78FC02B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2D817A5-3DD2-9344-ACF8-157DA9A5B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8C3AA-3FC6-4936-9222-2847373EEF6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560099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8391EA7-81AA-7A48-25F0-73F6AA080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4A63F0B-1958-CBEF-AB62-8193309B62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4978EAEC-B465-DB87-3F7E-20154555BA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ED51FD01-B7D9-C5E6-5DC5-7B4EBC0189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3C72B75E-CA92-7A7C-A060-B2725634D1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899503B2-39DC-B74B-7FCA-A6D235A5A7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014EC-96EB-4B5D-B42D-1F0DEDECA0E8}" type="datetimeFigureOut">
              <a:rPr lang="fr-FR" smtClean="0"/>
              <a:t>03/05/2023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6827F312-6D4D-30BD-39E6-279126C161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E0352958-4A60-C68B-3143-C9AA8C0987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8C3AA-3FC6-4936-9222-2847373EEF6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180550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5E00FB2-D0BA-C986-BA9B-0D0188EAE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F5B40C21-BAC0-AB43-2EEE-E4796F3223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014EC-96EB-4B5D-B42D-1F0DEDECA0E8}" type="datetimeFigureOut">
              <a:rPr lang="fr-FR" smtClean="0"/>
              <a:t>03/05/2023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49EF27F-2E30-AA4F-1D51-FA5DF2539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C8804BF-D4AB-BE0F-5F65-71F5E4BE33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8C3AA-3FC6-4936-9222-2847373EEF6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573006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DFA2E33E-2840-067A-9D3C-7A08F10655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014EC-96EB-4B5D-B42D-1F0DEDECA0E8}" type="datetimeFigureOut">
              <a:rPr lang="fr-FR" smtClean="0"/>
              <a:t>03/05/2023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D2770774-5B5B-6508-1C3C-E348D96DF4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93BDD55-6E48-4D54-66B5-2A07A943A5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8C3AA-3FC6-4936-9222-2847373EEF6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048645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33A5358-FB64-3C38-F27F-FC033D0BD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A238AD8-CA60-DF33-82A7-FF79C6295F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9D2AAA00-21FF-47BD-98CD-F5256A7694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BCF2BC8-C3DC-8575-823E-096DDA41CD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014EC-96EB-4B5D-B42D-1F0DEDECA0E8}" type="datetimeFigureOut">
              <a:rPr lang="fr-FR" smtClean="0"/>
              <a:t>03/05/2023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F5F2E0BE-179A-814D-642E-561928CEA0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391DDC6-2702-3F34-52B0-5DD13A57A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8C3AA-3FC6-4936-9222-2847373EEF6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455702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ABE534A-FCAA-0569-681C-35119F1150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5E6E9CF4-E0B4-86B9-8F05-C39CAFB4F3D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9A46CC6B-CF08-9BEE-A0BB-2E3E4A3096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EF9DD72-9AF2-941C-269B-B032C8F1B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014EC-96EB-4B5D-B42D-1F0DEDECA0E8}" type="datetimeFigureOut">
              <a:rPr lang="fr-FR" smtClean="0"/>
              <a:t>03/05/2023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0DBC7DA-B6DB-4328-678D-330F0F97F6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0EF31AE-D764-7508-7752-4D8353B4C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8C3AA-3FC6-4936-9222-2847373EEF6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979294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7780C2B3-00EF-8E66-FEBE-E0D0F8A2D6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3CD64F9-11F9-E512-7345-579AF0CE91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7C3A9CA-4AB8-F174-975C-8DA6928969D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1014EC-96EB-4B5D-B42D-1F0DEDECA0E8}" type="datetimeFigureOut">
              <a:rPr lang="fr-FR" smtClean="0"/>
              <a:t>03/05/2023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FFC8534-F3B2-9FD0-0D82-53B5A3CE69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B2419D3-B6C4-863F-3C8C-8BC29042C3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38C3AA-3FC6-4936-9222-2847373EEF6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060200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1.gif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eperpulse.com/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hyperlink" Target="https://www.deeperpulse.com/" TargetMode="External"/><Relationship Id="rId7" Type="http://schemas.openxmlformats.org/officeDocument/2006/relationships/image" Target="../media/image25.gi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hyperlink" Target="https://ngsolve.org/" TargetMode="Externa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www.onelab.info/" TargetMode="External"/><Relationship Id="rId5" Type="http://schemas.openxmlformats.org/officeDocument/2006/relationships/hyperlink" Target="https://freefem.org/" TargetMode="External"/><Relationship Id="rId4" Type="http://schemas.openxmlformats.org/officeDocument/2006/relationships/hyperlink" Target="https://fenicsproject.org/" TargetMode="Externa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tcherrie/tutorial_optimisation_topologique_GDR_SEED" TargetMode="Externa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tcherrie/tutorial_optimisation_topologique_GDR_SEED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hyperlink" Target="https://fr.abcdef.wiki/wiki/Lagrange_multiplier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12.gi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gif"/><Relationship Id="rId5" Type="http://schemas.openxmlformats.org/officeDocument/2006/relationships/image" Target="../media/image10.png"/><Relationship Id="rId4" Type="http://schemas.openxmlformats.org/officeDocument/2006/relationships/image" Target="../media/image4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4.png"/><Relationship Id="rId4" Type="http://schemas.openxmlformats.org/officeDocument/2006/relationships/hyperlink" Target="https://doi.org/10.3390/machines10030206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7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D46AD2B-F553-2CB6-87FD-35DCB1CFF7A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Tutoriel </a:t>
            </a:r>
            <a:br>
              <a:rPr lang="fr-FR" dirty="0"/>
            </a:br>
            <a:r>
              <a:rPr lang="fr-FR" dirty="0"/>
              <a:t>Optimisation Topologique d’un Transformateur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A0B2D3D7-8BB0-F46A-2E7E-447290C3E77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Théodore </a:t>
            </a:r>
            <a:r>
              <a:rPr lang="fr-FR" dirty="0" err="1"/>
              <a:t>Cherrière</a:t>
            </a:r>
            <a:endParaRPr lang="fr-FR" dirty="0"/>
          </a:p>
          <a:p>
            <a:r>
              <a:rPr lang="fr-FR" dirty="0"/>
              <a:t>Thomas Gauthey</a:t>
            </a:r>
          </a:p>
        </p:txBody>
      </p:sp>
    </p:spTree>
    <p:extLst>
      <p:ext uri="{BB962C8B-B14F-4D97-AF65-F5344CB8AC3E}">
        <p14:creationId xmlns:p14="http://schemas.microsoft.com/office/powerpoint/2010/main" val="36407971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b="1" dirty="0"/>
              <a:t>2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AE585-57F8-42D9-BE36-DBC35DCF3239}" type="slidenum">
              <a:rPr lang="fr-FR" smtClean="0"/>
              <a:pPr/>
              <a:t>10</a:t>
            </a:fld>
            <a:endParaRPr lang="fr-FR" dirty="0"/>
          </a:p>
        </p:txBody>
      </p:sp>
      <p:sp>
        <p:nvSpPr>
          <p:cNvPr id="5" name="Titr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b="1" dirty="0"/>
              <a:t>Méthodes d’optimisation de la géométrie</a:t>
            </a: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3EFEDC1F-1085-245A-4567-2EA0DCC24F1D}"/>
              </a:ext>
            </a:extLst>
          </p:cNvPr>
          <p:cNvSpPr txBox="1">
            <a:spLocks/>
          </p:cNvSpPr>
          <p:nvPr/>
        </p:nvSpPr>
        <p:spPr>
          <a:xfrm>
            <a:off x="647700" y="510474"/>
            <a:ext cx="10515600" cy="7837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800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rPr>
              <a:t>B) Optimisation de forme</a:t>
            </a:r>
            <a:endParaRPr lang="fr-FR" sz="2800" dirty="0">
              <a:solidFill>
                <a:schemeClr val="accent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Ellipse 16"/>
          <p:cNvSpPr/>
          <p:nvPr/>
        </p:nvSpPr>
        <p:spPr>
          <a:xfrm>
            <a:off x="232655" y="2522798"/>
            <a:ext cx="4910845" cy="1940070"/>
          </a:xfrm>
          <a:prstGeom prst="ellipse">
            <a:avLst/>
          </a:prstGeom>
          <a:solidFill>
            <a:srgbClr val="00B05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 dirty="0"/>
          </a:p>
        </p:txBody>
      </p:sp>
      <p:sp>
        <p:nvSpPr>
          <p:cNvPr id="18" name="Rectangle 17"/>
          <p:cNvSpPr/>
          <p:nvPr/>
        </p:nvSpPr>
        <p:spPr>
          <a:xfrm>
            <a:off x="3063458" y="3138890"/>
            <a:ext cx="189313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Optimisation</a:t>
            </a:r>
            <a:r>
              <a:rPr lang="fr-F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 </a:t>
            </a:r>
            <a:r>
              <a:rPr lang="fr-FR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de</a:t>
            </a:r>
            <a:r>
              <a:rPr lang="fr-F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 forme</a:t>
            </a:r>
            <a:endParaRPr lang="fr-FR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anose="02040602050305030304" pitchFamily="18" charset="0"/>
              <a:ea typeface="Cambria" panose="02040503050406030204" pitchFamily="18" charset="0"/>
            </a:endParaRPr>
          </a:p>
        </p:txBody>
      </p:sp>
      <p:pic>
        <p:nvPicPr>
          <p:cNvPr id="19" name="Image 18"/>
          <p:cNvPicPr>
            <a:picLocks noChangeAspect="1"/>
          </p:cNvPicPr>
          <p:nvPr/>
        </p:nvPicPr>
        <p:blipFill>
          <a:blip r:embed="rId2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179762"/>
            <a:ext cx="800100" cy="923925"/>
          </a:xfrm>
          <a:prstGeom prst="rect">
            <a:avLst/>
          </a:prstGeom>
        </p:spPr>
      </p:pic>
      <p:sp>
        <p:nvSpPr>
          <p:cNvPr id="20" name="Ellipse 19"/>
          <p:cNvSpPr/>
          <p:nvPr/>
        </p:nvSpPr>
        <p:spPr>
          <a:xfrm>
            <a:off x="310534" y="2930386"/>
            <a:ext cx="2890528" cy="1124895"/>
          </a:xfrm>
          <a:prstGeom prst="ellipse">
            <a:avLst/>
          </a:prstGeom>
          <a:solidFill>
            <a:srgbClr val="0070C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Optimisation</a:t>
            </a:r>
            <a:r>
              <a:rPr lang="fr-F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 paramétrique</a:t>
            </a:r>
            <a:endParaRPr lang="fr-FR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anose="02040602050305030304" pitchFamily="18" charset="0"/>
              <a:ea typeface="Cambria" panose="02040503050406030204" pitchFamily="18" charset="0"/>
            </a:endParaRPr>
          </a:p>
        </p:txBody>
      </p:sp>
      <p:cxnSp>
        <p:nvCxnSpPr>
          <p:cNvPr id="21" name="Connecteur droit avec flèche 20"/>
          <p:cNvCxnSpPr>
            <a:stCxn id="17" idx="6"/>
          </p:cNvCxnSpPr>
          <p:nvPr/>
        </p:nvCxnSpPr>
        <p:spPr>
          <a:xfrm>
            <a:off x="5143500" y="3492833"/>
            <a:ext cx="504825" cy="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Image 2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15097" y="2401274"/>
            <a:ext cx="3537088" cy="1926429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1775" y="4760275"/>
            <a:ext cx="4814817" cy="1271430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441822" y="5849467"/>
            <a:ext cx="4214721" cy="40011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000" dirty="0">
                <a:effectLst/>
                <a:latin typeface="Book Antiqua" panose="02040602050305030304" pitchFamily="18" charset="0"/>
              </a:rPr>
              <a:t>H. Hong and J. </a:t>
            </a:r>
            <a:r>
              <a:rPr lang="en-US" sz="1000" dirty="0" err="1">
                <a:effectLst/>
                <a:latin typeface="Book Antiqua" panose="02040602050305030304" pitchFamily="18" charset="0"/>
              </a:rPr>
              <a:t>Yoo</a:t>
            </a:r>
            <a:r>
              <a:rPr lang="en-US" sz="1000" dirty="0">
                <a:effectLst/>
                <a:latin typeface="Book Antiqua" panose="02040602050305030304" pitchFamily="18" charset="0"/>
              </a:rPr>
              <a:t>, “Shape design of the surface mounted permanent magnet in a synchronous machine,” </a:t>
            </a:r>
            <a:r>
              <a:rPr lang="en-US" sz="1000" i="1" dirty="0">
                <a:effectLst/>
                <a:latin typeface="Book Antiqua" panose="02040602050305030304" pitchFamily="18" charset="0"/>
              </a:rPr>
              <a:t>IEEE Trans. </a:t>
            </a:r>
            <a:r>
              <a:rPr lang="en-US" sz="1000" i="1" dirty="0" err="1">
                <a:effectLst/>
                <a:latin typeface="Book Antiqua" panose="02040602050305030304" pitchFamily="18" charset="0"/>
              </a:rPr>
              <a:t>Magn</a:t>
            </a:r>
            <a:r>
              <a:rPr lang="en-US" sz="1000" i="1" dirty="0">
                <a:effectLst/>
                <a:latin typeface="Book Antiqua" panose="02040602050305030304" pitchFamily="18" charset="0"/>
              </a:rPr>
              <a:t>.</a:t>
            </a:r>
            <a:r>
              <a:rPr lang="en-US" sz="1000" dirty="0">
                <a:effectLst/>
                <a:latin typeface="Book Antiqua" panose="02040602050305030304" pitchFamily="18" charset="0"/>
              </a:rPr>
              <a:t>, 2011</a:t>
            </a:r>
            <a:endParaRPr lang="fr-FR" sz="1000" dirty="0">
              <a:latin typeface="Book Antiqua" panose="02040602050305030304" pitchFamily="18" charset="0"/>
            </a:endParaRPr>
          </a:p>
        </p:txBody>
      </p:sp>
      <p:pic>
        <p:nvPicPr>
          <p:cNvPr id="25" name="Image 24"/>
          <p:cNvPicPr>
            <a:picLocks noChangeAspect="1"/>
          </p:cNvPicPr>
          <p:nvPr/>
        </p:nvPicPr>
        <p:blipFill rotWithShape="1">
          <a:blip r:embed="rId5"/>
          <a:srcRect t="1133" b="49295"/>
          <a:stretch/>
        </p:blipFill>
        <p:spPr>
          <a:xfrm>
            <a:off x="4985167" y="4752724"/>
            <a:ext cx="2096700" cy="1163965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5001490" y="5980073"/>
            <a:ext cx="4394412" cy="40011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fr-FR" sz="1000" dirty="0">
                <a:effectLst/>
                <a:latin typeface="Book Antiqua" panose="02040602050305030304" pitchFamily="18" charset="0"/>
              </a:rPr>
              <a:t>P. Gangl, S. </a:t>
            </a:r>
            <a:r>
              <a:rPr lang="fr-FR" sz="1000" dirty="0" err="1">
                <a:effectLst/>
                <a:latin typeface="Book Antiqua" panose="02040602050305030304" pitchFamily="18" charset="0"/>
              </a:rPr>
              <a:t>Köthe</a:t>
            </a:r>
            <a:r>
              <a:rPr lang="fr-FR" sz="1000" dirty="0">
                <a:effectLst/>
                <a:latin typeface="Book Antiqua" panose="02040602050305030304" pitchFamily="18" charset="0"/>
              </a:rPr>
              <a:t>, C. </a:t>
            </a:r>
            <a:r>
              <a:rPr lang="fr-FR" sz="1000" dirty="0" err="1">
                <a:effectLst/>
                <a:latin typeface="Book Antiqua" panose="02040602050305030304" pitchFamily="18" charset="0"/>
              </a:rPr>
              <a:t>Mellak</a:t>
            </a:r>
            <a:r>
              <a:rPr lang="fr-FR" sz="1000" dirty="0">
                <a:effectLst/>
                <a:latin typeface="Book Antiqua" panose="02040602050305030304" pitchFamily="18" charset="0"/>
              </a:rPr>
              <a:t>, A. </a:t>
            </a:r>
            <a:r>
              <a:rPr lang="fr-FR" sz="1000" dirty="0" err="1">
                <a:effectLst/>
                <a:latin typeface="Book Antiqua" panose="02040602050305030304" pitchFamily="18" charset="0"/>
              </a:rPr>
              <a:t>Cesarano</a:t>
            </a:r>
            <a:r>
              <a:rPr lang="fr-FR" sz="1000" dirty="0">
                <a:effectLst/>
                <a:latin typeface="Book Antiqua" panose="02040602050305030304" pitchFamily="18" charset="0"/>
              </a:rPr>
              <a:t>, and A. </a:t>
            </a:r>
            <a:r>
              <a:rPr lang="fr-FR" sz="1000" dirty="0" err="1">
                <a:effectLst/>
                <a:latin typeface="Book Antiqua" panose="02040602050305030304" pitchFamily="18" charset="0"/>
              </a:rPr>
              <a:t>Mütze</a:t>
            </a:r>
            <a:r>
              <a:rPr lang="fr-FR" sz="1000" dirty="0">
                <a:effectLst/>
                <a:latin typeface="Book Antiqua" panose="02040602050305030304" pitchFamily="18" charset="0"/>
              </a:rPr>
              <a:t>, “Multi-objective free-</a:t>
            </a:r>
            <a:r>
              <a:rPr lang="fr-FR" sz="1000" dirty="0" err="1">
                <a:effectLst/>
                <a:latin typeface="Book Antiqua" panose="02040602050305030304" pitchFamily="18" charset="0"/>
              </a:rPr>
              <a:t>form</a:t>
            </a:r>
            <a:r>
              <a:rPr lang="fr-FR" sz="1000" dirty="0">
                <a:effectLst/>
                <a:latin typeface="Book Antiqua" panose="02040602050305030304" pitchFamily="18" charset="0"/>
              </a:rPr>
              <a:t> </a:t>
            </a:r>
            <a:r>
              <a:rPr lang="fr-FR" sz="1000" dirty="0" err="1">
                <a:effectLst/>
                <a:latin typeface="Book Antiqua" panose="02040602050305030304" pitchFamily="18" charset="0"/>
              </a:rPr>
              <a:t>shape</a:t>
            </a:r>
            <a:r>
              <a:rPr lang="fr-FR" sz="1000" dirty="0">
                <a:effectLst/>
                <a:latin typeface="Book Antiqua" panose="02040602050305030304" pitchFamily="18" charset="0"/>
              </a:rPr>
              <a:t> </a:t>
            </a:r>
            <a:r>
              <a:rPr lang="fr-FR" sz="1000" dirty="0" err="1">
                <a:effectLst/>
                <a:latin typeface="Book Antiqua" panose="02040602050305030304" pitchFamily="18" charset="0"/>
              </a:rPr>
              <a:t>optimization</a:t>
            </a:r>
            <a:r>
              <a:rPr lang="fr-FR" sz="1000" dirty="0">
                <a:effectLst/>
                <a:latin typeface="Book Antiqua" panose="02040602050305030304" pitchFamily="18" charset="0"/>
              </a:rPr>
              <a:t> of a </a:t>
            </a:r>
            <a:r>
              <a:rPr lang="fr-FR" sz="1000" dirty="0" err="1">
                <a:effectLst/>
                <a:latin typeface="Book Antiqua" panose="02040602050305030304" pitchFamily="18" charset="0"/>
              </a:rPr>
              <a:t>synchronous</a:t>
            </a:r>
            <a:r>
              <a:rPr lang="fr-FR" sz="1000" dirty="0">
                <a:effectLst/>
                <a:latin typeface="Book Antiqua" panose="02040602050305030304" pitchFamily="18" charset="0"/>
              </a:rPr>
              <a:t> reluctance machine,” 2020</a:t>
            </a:r>
            <a:endParaRPr lang="fr-FR" sz="1000" dirty="0">
              <a:latin typeface="Book Antiqua" panose="02040602050305030304" pitchFamily="18" charset="0"/>
            </a:endParaRPr>
          </a:p>
        </p:txBody>
      </p:sp>
      <p:sp>
        <p:nvSpPr>
          <p:cNvPr id="27" name="Espace réservé du contenu 2"/>
          <p:cNvSpPr txBox="1">
            <a:spLocks/>
          </p:cNvSpPr>
          <p:nvPr/>
        </p:nvSpPr>
        <p:spPr>
          <a:xfrm>
            <a:off x="954098" y="1370619"/>
            <a:ext cx="10983621" cy="598401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b="1" u="sng" dirty="0">
                <a:latin typeface="Book Antiqua" panose="02040602050305030304" pitchFamily="18" charset="0"/>
              </a:rPr>
              <a:t>Idée 2</a:t>
            </a:r>
            <a:r>
              <a:rPr lang="fr-FR" dirty="0">
                <a:latin typeface="Book Antiqua" panose="02040602050305030304" pitchFamily="18" charset="0"/>
              </a:rPr>
              <a:t>: On part d’une géométrie existante, et on fait bouger ses frontières.</a:t>
            </a:r>
          </a:p>
        </p:txBody>
      </p:sp>
      <p:pic>
        <p:nvPicPr>
          <p:cNvPr id="29" name="Image 28"/>
          <p:cNvPicPr>
            <a:picLocks noChangeAspect="1"/>
          </p:cNvPicPr>
          <p:nvPr/>
        </p:nvPicPr>
        <p:blipFill rotWithShape="1">
          <a:blip r:embed="rId5"/>
          <a:srcRect t="51955"/>
          <a:stretch/>
        </p:blipFill>
        <p:spPr>
          <a:xfrm>
            <a:off x="7281049" y="4770162"/>
            <a:ext cx="2098530" cy="1129090"/>
          </a:xfrm>
          <a:prstGeom prst="rect">
            <a:avLst/>
          </a:prstGeom>
        </p:spPr>
      </p:pic>
      <p:sp>
        <p:nvSpPr>
          <p:cNvPr id="30" name="Flèche droite 29"/>
          <p:cNvSpPr/>
          <p:nvPr/>
        </p:nvSpPr>
        <p:spPr>
          <a:xfrm>
            <a:off x="6960017" y="5184978"/>
            <a:ext cx="442883" cy="3889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1" name="Image 3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5902" y="2529481"/>
            <a:ext cx="2623031" cy="2374533"/>
          </a:xfrm>
          <a:prstGeom prst="rect">
            <a:avLst/>
          </a:prstGeom>
        </p:spPr>
      </p:pic>
      <p:sp>
        <p:nvSpPr>
          <p:cNvPr id="32" name="ZoneTexte 31"/>
          <p:cNvSpPr txBox="1"/>
          <p:nvPr/>
        </p:nvSpPr>
        <p:spPr>
          <a:xfrm>
            <a:off x="9453342" y="4951200"/>
            <a:ext cx="2565592" cy="307777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400" dirty="0">
                <a:latin typeface="Book Antiqua" panose="02040602050305030304" pitchFamily="18" charset="0"/>
              </a:rPr>
              <a:t>Stage M2 K.E. Larbi Cherif</a:t>
            </a:r>
          </a:p>
        </p:txBody>
      </p:sp>
      <p:sp>
        <p:nvSpPr>
          <p:cNvPr id="7" name="ZoneTexte 6"/>
          <p:cNvSpPr txBox="1"/>
          <p:nvPr/>
        </p:nvSpPr>
        <p:spPr>
          <a:xfrm rot="19854200">
            <a:off x="8922539" y="3333388"/>
            <a:ext cx="19016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>
                <a:latin typeface="Book Antiqua" panose="02040602050305030304" pitchFamily="18" charset="0"/>
              </a:rPr>
              <a:t>Portion de rotor</a:t>
            </a:r>
          </a:p>
        </p:txBody>
      </p:sp>
      <p:sp>
        <p:nvSpPr>
          <p:cNvPr id="28" name="ZoneTexte 27"/>
          <p:cNvSpPr txBox="1"/>
          <p:nvPr/>
        </p:nvSpPr>
        <p:spPr>
          <a:xfrm rot="19854200">
            <a:off x="9837044" y="2658599"/>
            <a:ext cx="19016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>
                <a:latin typeface="Book Antiqua" panose="02040602050305030304" pitchFamily="18" charset="0"/>
              </a:rPr>
              <a:t>Portion de stator</a:t>
            </a:r>
          </a:p>
        </p:txBody>
      </p:sp>
    </p:spTree>
    <p:extLst>
      <p:ext uri="{BB962C8B-B14F-4D97-AF65-F5344CB8AC3E}">
        <p14:creationId xmlns:p14="http://schemas.microsoft.com/office/powerpoint/2010/main" val="9090104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llipse 9"/>
          <p:cNvSpPr/>
          <p:nvPr/>
        </p:nvSpPr>
        <p:spPr>
          <a:xfrm>
            <a:off x="153996" y="2238735"/>
            <a:ext cx="6961179" cy="2542454"/>
          </a:xfrm>
          <a:prstGeom prst="ellipse">
            <a:avLst/>
          </a:prstGeom>
          <a:solidFill>
            <a:srgbClr val="FF000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 dirty="0"/>
          </a:p>
        </p:txBody>
      </p:sp>
      <p:sp>
        <p:nvSpPr>
          <p:cNvPr id="11" name="Rectangle 10"/>
          <p:cNvSpPr/>
          <p:nvPr/>
        </p:nvSpPr>
        <p:spPr>
          <a:xfrm>
            <a:off x="5093748" y="3156019"/>
            <a:ext cx="189313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Optimisation</a:t>
            </a:r>
            <a:r>
              <a:rPr lang="fr-F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 topologique</a:t>
            </a:r>
            <a:endParaRPr lang="fr-FR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anose="02040602050305030304" pitchFamily="18" charset="0"/>
              <a:ea typeface="Cambria" panose="02040503050406030204" pitchFamily="18" charset="0"/>
            </a:endParaRPr>
          </a:p>
        </p:txBody>
      </p:sp>
      <p:sp>
        <p:nvSpPr>
          <p:cNvPr id="2" name="Espace réservé du texte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b="1" dirty="0"/>
              <a:t>2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AE585-57F8-42D9-BE36-DBC35DCF3239}" type="slidenum">
              <a:rPr lang="fr-FR" smtClean="0"/>
              <a:pPr/>
              <a:t>11</a:t>
            </a:fld>
            <a:endParaRPr lang="fr-FR" dirty="0"/>
          </a:p>
        </p:txBody>
      </p:sp>
      <p:sp>
        <p:nvSpPr>
          <p:cNvPr id="5" name="Titr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b="1" dirty="0"/>
              <a:t>Méthodes d’optimisation de la géométrie</a:t>
            </a:r>
          </a:p>
        </p:txBody>
      </p:sp>
      <p:sp>
        <p:nvSpPr>
          <p:cNvPr id="6" name="Ellipse 5"/>
          <p:cNvSpPr/>
          <p:nvPr/>
        </p:nvSpPr>
        <p:spPr>
          <a:xfrm>
            <a:off x="232655" y="2522798"/>
            <a:ext cx="4910845" cy="1940070"/>
          </a:xfrm>
          <a:prstGeom prst="ellipse">
            <a:avLst/>
          </a:prstGeom>
          <a:solidFill>
            <a:srgbClr val="00B05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 dirty="0"/>
          </a:p>
        </p:txBody>
      </p:sp>
      <p:sp>
        <p:nvSpPr>
          <p:cNvPr id="7" name="Rectangle 6"/>
          <p:cNvSpPr/>
          <p:nvPr/>
        </p:nvSpPr>
        <p:spPr>
          <a:xfrm>
            <a:off x="3063458" y="3138890"/>
            <a:ext cx="189313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Optimisation</a:t>
            </a:r>
            <a:r>
              <a:rPr lang="fr-F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 </a:t>
            </a:r>
            <a:r>
              <a:rPr lang="fr-FR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de</a:t>
            </a:r>
            <a:r>
              <a:rPr lang="fr-F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 forme</a:t>
            </a:r>
            <a:endParaRPr lang="fr-FR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anose="02040602050305030304" pitchFamily="18" charset="0"/>
              <a:ea typeface="Cambria" panose="02040503050406030204" pitchFamily="18" charset="0"/>
            </a:endParaRPr>
          </a:p>
        </p:txBody>
      </p:sp>
      <p:sp>
        <p:nvSpPr>
          <p:cNvPr id="8" name="Ellipse 7"/>
          <p:cNvSpPr/>
          <p:nvPr/>
        </p:nvSpPr>
        <p:spPr>
          <a:xfrm>
            <a:off x="310534" y="2930386"/>
            <a:ext cx="2890528" cy="1124895"/>
          </a:xfrm>
          <a:prstGeom prst="ellipse">
            <a:avLst/>
          </a:prstGeom>
          <a:solidFill>
            <a:srgbClr val="0070C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Optimisation</a:t>
            </a:r>
            <a:r>
              <a:rPr lang="fr-F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 paramétrique</a:t>
            </a:r>
            <a:endParaRPr lang="fr-FR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anose="02040602050305030304" pitchFamily="18" charset="0"/>
              <a:ea typeface="Cambria" panose="02040503050406030204" pitchFamily="18" charset="0"/>
            </a:endParaRPr>
          </a:p>
        </p:txBody>
      </p:sp>
      <p:sp>
        <p:nvSpPr>
          <p:cNvPr id="9" name="Titre 1">
            <a:extLst>
              <a:ext uri="{FF2B5EF4-FFF2-40B4-BE49-F238E27FC236}">
                <a16:creationId xmlns:a16="http://schemas.microsoft.com/office/drawing/2014/main" id="{3EFEDC1F-1085-245A-4567-2EA0DCC24F1D}"/>
              </a:ext>
            </a:extLst>
          </p:cNvPr>
          <p:cNvSpPr txBox="1">
            <a:spLocks/>
          </p:cNvSpPr>
          <p:nvPr/>
        </p:nvSpPr>
        <p:spPr>
          <a:xfrm>
            <a:off x="647700" y="510474"/>
            <a:ext cx="10515600" cy="7837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800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rPr>
              <a:t>C) Optimisation topologique</a:t>
            </a:r>
            <a:endParaRPr lang="fr-FR" sz="2800" dirty="0">
              <a:solidFill>
                <a:schemeClr val="accent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2" name="Connecteur droit avec flèche 11"/>
          <p:cNvCxnSpPr>
            <a:stCxn id="10" idx="6"/>
            <a:endCxn id="13" idx="1"/>
          </p:cNvCxnSpPr>
          <p:nvPr/>
        </p:nvCxnSpPr>
        <p:spPr>
          <a:xfrm>
            <a:off x="7115175" y="3509962"/>
            <a:ext cx="523876" cy="917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Imag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9051" y="2176848"/>
            <a:ext cx="1917340" cy="2684571"/>
          </a:xfrm>
          <a:prstGeom prst="rect">
            <a:avLst/>
          </a:prstGeom>
        </p:spPr>
      </p:pic>
      <p:sp>
        <p:nvSpPr>
          <p:cNvPr id="14" name="ZoneTexte 13"/>
          <p:cNvSpPr txBox="1"/>
          <p:nvPr/>
        </p:nvSpPr>
        <p:spPr>
          <a:xfrm>
            <a:off x="9851243" y="6050683"/>
            <a:ext cx="184153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900" dirty="0" err="1">
                <a:latin typeface="Book Antiqua" panose="02040602050305030304" pitchFamily="18" charset="0"/>
                <a:hlinkClick r:id="rId3"/>
              </a:rPr>
              <a:t>Deeper</a:t>
            </a:r>
            <a:r>
              <a:rPr lang="fr-FR" sz="900" dirty="0">
                <a:latin typeface="Book Antiqua" panose="02040602050305030304" pitchFamily="18" charset="0"/>
                <a:hlinkClick r:id="rId3"/>
              </a:rPr>
              <a:t> pulse, 2019</a:t>
            </a:r>
            <a:endParaRPr lang="fr-FR" sz="900" dirty="0">
              <a:latin typeface="Book Antiqua" panose="02040602050305030304" pitchFamily="18" charset="0"/>
            </a:endParaRPr>
          </a:p>
        </p:txBody>
      </p:sp>
      <p:pic>
        <p:nvPicPr>
          <p:cNvPr id="15" name="Imag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04914" y="4810121"/>
            <a:ext cx="2134190" cy="1277847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16" name="Imag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1152" y="5050987"/>
            <a:ext cx="2775239" cy="1155538"/>
          </a:xfrm>
          <a:prstGeom prst="rect">
            <a:avLst/>
          </a:prstGeom>
        </p:spPr>
      </p:pic>
      <p:sp>
        <p:nvSpPr>
          <p:cNvPr id="17" name="ZoneTexte 16"/>
          <p:cNvSpPr txBox="1"/>
          <p:nvPr/>
        </p:nvSpPr>
        <p:spPr>
          <a:xfrm>
            <a:off x="7248004" y="6105349"/>
            <a:ext cx="184153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900" dirty="0" err="1">
                <a:latin typeface="Book Antiqua" panose="02040602050305030304" pitchFamily="18" charset="0"/>
              </a:rPr>
              <a:t>Gauthey</a:t>
            </a:r>
            <a:r>
              <a:rPr lang="fr-FR" sz="900" dirty="0">
                <a:latin typeface="Book Antiqua" panose="02040602050305030304" pitchFamily="18" charset="0"/>
              </a:rPr>
              <a:t> et. al., ICEM 2022</a:t>
            </a:r>
          </a:p>
        </p:txBody>
      </p:sp>
      <p:pic>
        <p:nvPicPr>
          <p:cNvPr id="19" name="Image 18"/>
          <p:cNvPicPr>
            <a:picLocks noChangeAspect="1"/>
          </p:cNvPicPr>
          <p:nvPr/>
        </p:nvPicPr>
        <p:blipFill>
          <a:blip r:embed="rId6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4225" y="1182665"/>
            <a:ext cx="800100" cy="923925"/>
          </a:xfrm>
          <a:prstGeom prst="rect">
            <a:avLst/>
          </a:prstGeom>
        </p:spPr>
      </p:pic>
      <p:sp>
        <p:nvSpPr>
          <p:cNvPr id="20" name="Espace réservé du contenu 2"/>
          <p:cNvSpPr txBox="1">
            <a:spLocks/>
          </p:cNvSpPr>
          <p:nvPr/>
        </p:nvSpPr>
        <p:spPr>
          <a:xfrm>
            <a:off x="964542" y="1380250"/>
            <a:ext cx="10190747" cy="73225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b="1" u="sng" dirty="0">
                <a:latin typeface="Book Antiqua" panose="02040602050305030304" pitchFamily="18" charset="0"/>
              </a:rPr>
              <a:t>Idée 3</a:t>
            </a:r>
            <a:r>
              <a:rPr lang="fr-FR" dirty="0">
                <a:latin typeface="Book Antiqua" panose="02040602050305030304" pitchFamily="18" charset="0"/>
              </a:rPr>
              <a:t>: On discrétise l’espace en « pixels », et on attribue à chaque pixel un matériau.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88325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  <p:bldP spid="14" grpId="0"/>
      <p:bldP spid="17" grpId="0"/>
      <p:bldP spid="2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llipse 9"/>
          <p:cNvSpPr/>
          <p:nvPr/>
        </p:nvSpPr>
        <p:spPr>
          <a:xfrm>
            <a:off x="153996" y="2238735"/>
            <a:ext cx="6961179" cy="2542454"/>
          </a:xfrm>
          <a:prstGeom prst="ellipse">
            <a:avLst/>
          </a:prstGeom>
          <a:solidFill>
            <a:srgbClr val="FF000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 dirty="0"/>
          </a:p>
        </p:txBody>
      </p:sp>
      <p:sp>
        <p:nvSpPr>
          <p:cNvPr id="11" name="Rectangle 10"/>
          <p:cNvSpPr/>
          <p:nvPr/>
        </p:nvSpPr>
        <p:spPr>
          <a:xfrm>
            <a:off x="5093748" y="3156019"/>
            <a:ext cx="189313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Optimisation</a:t>
            </a:r>
            <a:r>
              <a:rPr lang="fr-F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 topologique</a:t>
            </a:r>
            <a:endParaRPr lang="fr-FR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anose="02040602050305030304" pitchFamily="18" charset="0"/>
              <a:ea typeface="Cambria" panose="02040503050406030204" pitchFamily="18" charset="0"/>
            </a:endParaRPr>
          </a:p>
        </p:txBody>
      </p:sp>
      <p:sp>
        <p:nvSpPr>
          <p:cNvPr id="2" name="Espace réservé du texte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b="1" dirty="0"/>
              <a:t>2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AE585-57F8-42D9-BE36-DBC35DCF3239}" type="slidenum">
              <a:rPr lang="fr-FR" smtClean="0"/>
              <a:pPr/>
              <a:t>12</a:t>
            </a:fld>
            <a:endParaRPr lang="fr-FR" dirty="0"/>
          </a:p>
        </p:txBody>
      </p:sp>
      <p:sp>
        <p:nvSpPr>
          <p:cNvPr id="5" name="Titr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b="1" dirty="0"/>
              <a:t>Méthodes d’optimisation de la géométrie</a:t>
            </a:r>
          </a:p>
        </p:txBody>
      </p:sp>
      <p:sp>
        <p:nvSpPr>
          <p:cNvPr id="6" name="Ellipse 5"/>
          <p:cNvSpPr/>
          <p:nvPr/>
        </p:nvSpPr>
        <p:spPr>
          <a:xfrm>
            <a:off x="232655" y="2522798"/>
            <a:ext cx="4910845" cy="1940070"/>
          </a:xfrm>
          <a:prstGeom prst="ellipse">
            <a:avLst/>
          </a:prstGeom>
          <a:solidFill>
            <a:srgbClr val="00B05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 dirty="0"/>
          </a:p>
        </p:txBody>
      </p:sp>
      <p:sp>
        <p:nvSpPr>
          <p:cNvPr id="7" name="Rectangle 6"/>
          <p:cNvSpPr/>
          <p:nvPr/>
        </p:nvSpPr>
        <p:spPr>
          <a:xfrm>
            <a:off x="3063458" y="3138890"/>
            <a:ext cx="189313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Optimisation</a:t>
            </a:r>
            <a:r>
              <a:rPr lang="fr-F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 </a:t>
            </a:r>
            <a:r>
              <a:rPr lang="fr-FR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de</a:t>
            </a:r>
            <a:r>
              <a:rPr lang="fr-F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 forme</a:t>
            </a:r>
            <a:endParaRPr lang="fr-FR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anose="02040602050305030304" pitchFamily="18" charset="0"/>
              <a:ea typeface="Cambria" panose="02040503050406030204" pitchFamily="18" charset="0"/>
            </a:endParaRPr>
          </a:p>
        </p:txBody>
      </p:sp>
      <p:sp>
        <p:nvSpPr>
          <p:cNvPr id="8" name="Ellipse 7"/>
          <p:cNvSpPr/>
          <p:nvPr/>
        </p:nvSpPr>
        <p:spPr>
          <a:xfrm>
            <a:off x="310534" y="2930386"/>
            <a:ext cx="2890528" cy="1124895"/>
          </a:xfrm>
          <a:prstGeom prst="ellipse">
            <a:avLst/>
          </a:prstGeom>
          <a:solidFill>
            <a:srgbClr val="0070C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Optimisation</a:t>
            </a:r>
            <a:r>
              <a:rPr lang="fr-F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 paramétrique</a:t>
            </a:r>
            <a:endParaRPr lang="fr-FR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anose="02040602050305030304" pitchFamily="18" charset="0"/>
              <a:ea typeface="Cambria" panose="02040503050406030204" pitchFamily="18" charset="0"/>
            </a:endParaRPr>
          </a:p>
        </p:txBody>
      </p:sp>
      <p:sp>
        <p:nvSpPr>
          <p:cNvPr id="9" name="Titre 1">
            <a:extLst>
              <a:ext uri="{FF2B5EF4-FFF2-40B4-BE49-F238E27FC236}">
                <a16:creationId xmlns:a16="http://schemas.microsoft.com/office/drawing/2014/main" id="{3EFEDC1F-1085-245A-4567-2EA0DCC24F1D}"/>
              </a:ext>
            </a:extLst>
          </p:cNvPr>
          <p:cNvSpPr txBox="1">
            <a:spLocks/>
          </p:cNvSpPr>
          <p:nvPr/>
        </p:nvSpPr>
        <p:spPr>
          <a:xfrm>
            <a:off x="647700" y="510474"/>
            <a:ext cx="10515600" cy="7837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800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rPr>
              <a:t>C) Optimisation topologique</a:t>
            </a:r>
            <a:endParaRPr lang="fr-FR" sz="2800" dirty="0">
              <a:solidFill>
                <a:schemeClr val="accent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2" name="Connecteur droit avec flèche 11"/>
          <p:cNvCxnSpPr>
            <a:stCxn id="10" idx="6"/>
            <a:endCxn id="13" idx="1"/>
          </p:cNvCxnSpPr>
          <p:nvPr/>
        </p:nvCxnSpPr>
        <p:spPr>
          <a:xfrm>
            <a:off x="7115175" y="3509962"/>
            <a:ext cx="523876" cy="917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Imag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9051" y="2176848"/>
            <a:ext cx="1917340" cy="2684571"/>
          </a:xfrm>
          <a:prstGeom prst="rect">
            <a:avLst/>
          </a:prstGeom>
        </p:spPr>
      </p:pic>
      <p:sp>
        <p:nvSpPr>
          <p:cNvPr id="14" name="ZoneTexte 13"/>
          <p:cNvSpPr txBox="1"/>
          <p:nvPr/>
        </p:nvSpPr>
        <p:spPr>
          <a:xfrm>
            <a:off x="9851243" y="6050683"/>
            <a:ext cx="184153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900" dirty="0" err="1">
                <a:latin typeface="Book Antiqua" panose="02040602050305030304" pitchFamily="18" charset="0"/>
                <a:hlinkClick r:id="rId3"/>
              </a:rPr>
              <a:t>Deeper</a:t>
            </a:r>
            <a:r>
              <a:rPr lang="fr-FR" sz="900" dirty="0">
                <a:latin typeface="Book Antiqua" panose="02040602050305030304" pitchFamily="18" charset="0"/>
                <a:hlinkClick r:id="rId3"/>
              </a:rPr>
              <a:t> pulse, 2019</a:t>
            </a:r>
            <a:endParaRPr lang="fr-FR" sz="900" dirty="0">
              <a:latin typeface="Book Antiqua" panose="02040602050305030304" pitchFamily="18" charset="0"/>
            </a:endParaRPr>
          </a:p>
        </p:txBody>
      </p:sp>
      <p:pic>
        <p:nvPicPr>
          <p:cNvPr id="15" name="Imag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04914" y="4810121"/>
            <a:ext cx="2134190" cy="1277847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16" name="Imag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1152" y="5050987"/>
            <a:ext cx="2775239" cy="1155538"/>
          </a:xfrm>
          <a:prstGeom prst="rect">
            <a:avLst/>
          </a:prstGeom>
        </p:spPr>
      </p:pic>
      <p:sp>
        <p:nvSpPr>
          <p:cNvPr id="17" name="ZoneTexte 16"/>
          <p:cNvSpPr txBox="1"/>
          <p:nvPr/>
        </p:nvSpPr>
        <p:spPr>
          <a:xfrm>
            <a:off x="7248004" y="6105349"/>
            <a:ext cx="184153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900" dirty="0" err="1">
                <a:latin typeface="Book Antiqua" panose="02040602050305030304" pitchFamily="18" charset="0"/>
              </a:rPr>
              <a:t>Gauthey</a:t>
            </a:r>
            <a:r>
              <a:rPr lang="fr-FR" sz="900" dirty="0">
                <a:latin typeface="Book Antiqua" panose="02040602050305030304" pitchFamily="18" charset="0"/>
              </a:rPr>
              <a:t> et. al., ICEM 2022</a:t>
            </a:r>
          </a:p>
        </p:txBody>
      </p:sp>
      <p:pic>
        <p:nvPicPr>
          <p:cNvPr id="19" name="Image 18"/>
          <p:cNvPicPr>
            <a:picLocks noChangeAspect="1"/>
          </p:cNvPicPr>
          <p:nvPr/>
        </p:nvPicPr>
        <p:blipFill>
          <a:blip r:embed="rId6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4225" y="1182665"/>
            <a:ext cx="800100" cy="923925"/>
          </a:xfrm>
          <a:prstGeom prst="rect">
            <a:avLst/>
          </a:prstGeom>
        </p:spPr>
      </p:pic>
      <p:sp>
        <p:nvSpPr>
          <p:cNvPr id="20" name="Espace réservé du contenu 2"/>
          <p:cNvSpPr txBox="1">
            <a:spLocks/>
          </p:cNvSpPr>
          <p:nvPr/>
        </p:nvSpPr>
        <p:spPr>
          <a:xfrm>
            <a:off x="964542" y="1380250"/>
            <a:ext cx="10190747" cy="73225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b="1" u="sng" dirty="0">
                <a:latin typeface="Book Antiqua" panose="02040602050305030304" pitchFamily="18" charset="0"/>
              </a:rPr>
              <a:t>Idée 3</a:t>
            </a:r>
            <a:r>
              <a:rPr lang="fr-FR" dirty="0">
                <a:latin typeface="Book Antiqua" panose="02040602050305030304" pitchFamily="18" charset="0"/>
              </a:rPr>
              <a:t>: On attribue à chaque point un matériau.</a:t>
            </a:r>
            <a:endParaRPr lang="fr-FR" dirty="0"/>
          </a:p>
        </p:txBody>
      </p:sp>
      <p:pic>
        <p:nvPicPr>
          <p:cNvPr id="25" name="Image 24">
            <a:extLst>
              <a:ext uri="{FF2B5EF4-FFF2-40B4-BE49-F238E27FC236}">
                <a16:creationId xmlns:a16="http://schemas.microsoft.com/office/drawing/2014/main" id="{C8C7854C-5AF0-A929-7D18-56EB84EAC22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clrChange>
              <a:clrFrom>
                <a:srgbClr val="F0F0F0"/>
              </a:clrFrom>
              <a:clrTo>
                <a:srgbClr val="F0F0F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1338"/>
          <a:stretch/>
        </p:blipFill>
        <p:spPr>
          <a:xfrm>
            <a:off x="9743744" y="2315394"/>
            <a:ext cx="2252779" cy="2147474"/>
          </a:xfrm>
          <a:prstGeom prst="rect">
            <a:avLst/>
          </a:prstGeom>
        </p:spPr>
      </p:pic>
      <p:sp>
        <p:nvSpPr>
          <p:cNvPr id="26" name="ZoneTexte 25"/>
          <p:cNvSpPr txBox="1"/>
          <p:nvPr/>
        </p:nvSpPr>
        <p:spPr>
          <a:xfrm>
            <a:off x="9877666" y="4501158"/>
            <a:ext cx="211885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900" dirty="0">
                <a:latin typeface="Book Antiqua" panose="02040602050305030304" pitchFamily="18" charset="0"/>
              </a:rPr>
              <a:t>Cherriere et. al., ICEM 2022</a:t>
            </a:r>
          </a:p>
        </p:txBody>
      </p:sp>
      <p:sp>
        <p:nvSpPr>
          <p:cNvPr id="27" name="ZoneTexte 26"/>
          <p:cNvSpPr txBox="1"/>
          <p:nvPr/>
        </p:nvSpPr>
        <p:spPr>
          <a:xfrm>
            <a:off x="1871531" y="5248588"/>
            <a:ext cx="3863095" cy="830997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latin typeface="Book Antiqua" panose="02040602050305030304" pitchFamily="18" charset="0"/>
              </a:rPr>
              <a:t>Nous allons étudier en détail cette approche.</a:t>
            </a:r>
          </a:p>
        </p:txBody>
      </p:sp>
      <p:pic>
        <p:nvPicPr>
          <p:cNvPr id="30" name="Image 2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574" y="5248588"/>
            <a:ext cx="766354" cy="766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942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b="1" dirty="0"/>
              <a:t>2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AE585-57F8-42D9-BE36-DBC35DCF3239}" type="slidenum">
              <a:rPr lang="fr-FR" smtClean="0"/>
              <a:pPr/>
              <a:t>13</a:t>
            </a:fld>
            <a:endParaRPr lang="fr-FR" dirty="0"/>
          </a:p>
        </p:txBody>
      </p:sp>
      <p:sp>
        <p:nvSpPr>
          <p:cNvPr id="5" name="Titr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b="1" dirty="0"/>
              <a:t>Méthodes d’optimisation de la géométrie</a:t>
            </a:r>
          </a:p>
        </p:txBody>
      </p:sp>
      <p:sp>
        <p:nvSpPr>
          <p:cNvPr id="6" name="Espace réservé du contenu 2"/>
          <p:cNvSpPr txBox="1">
            <a:spLocks/>
          </p:cNvSpPr>
          <p:nvPr/>
        </p:nvSpPr>
        <p:spPr>
          <a:xfrm>
            <a:off x="838200" y="878358"/>
            <a:ext cx="3124200" cy="5405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sz="3200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rPr>
              <a:t>Récapitulatif :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</p:txBody>
      </p:sp>
      <p:sp>
        <p:nvSpPr>
          <p:cNvPr id="7" name="Espace réservé du contenu 2"/>
          <p:cNvSpPr txBox="1">
            <a:spLocks/>
          </p:cNvSpPr>
          <p:nvPr/>
        </p:nvSpPr>
        <p:spPr>
          <a:xfrm>
            <a:off x="739205" y="4673943"/>
            <a:ext cx="7991693" cy="162735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solidFill>
                  <a:srgbClr val="FF0000"/>
                </a:solidFill>
                <a:latin typeface="Book Antiqua" panose="02040602050305030304" pitchFamily="18" charset="0"/>
              </a:rPr>
              <a:t>Non-paramétrique</a:t>
            </a:r>
          </a:p>
          <a:p>
            <a:r>
              <a:rPr lang="fr-FR" dirty="0">
                <a:solidFill>
                  <a:srgbClr val="FF0000"/>
                </a:solidFill>
                <a:latin typeface="Book Antiqua" panose="02040602050305030304" pitchFamily="18" charset="0"/>
              </a:rPr>
              <a:t>Descente de gradient</a:t>
            </a:r>
          </a:p>
          <a:p>
            <a:r>
              <a:rPr lang="fr-FR" dirty="0">
                <a:solidFill>
                  <a:srgbClr val="FF0000"/>
                </a:solidFill>
                <a:latin typeface="Book Antiqua" panose="02040602050305030304" pitchFamily="18" charset="0"/>
              </a:rPr>
              <a:t>Pas besoin d’information sur la géométrie initiale</a:t>
            </a:r>
          </a:p>
          <a:p>
            <a:r>
              <a:rPr lang="fr-FR" dirty="0">
                <a:solidFill>
                  <a:srgbClr val="FF0000"/>
                </a:solidFill>
                <a:latin typeface="Book Antiqua" panose="02040602050305030304" pitchFamily="18" charset="0"/>
              </a:rPr>
              <a:t>Large ensemble de solutions possibles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D9977084-EEF5-591E-8A1A-F964CA6F3A8D}"/>
              </a:ext>
            </a:extLst>
          </p:cNvPr>
          <p:cNvSpPr/>
          <p:nvPr/>
        </p:nvSpPr>
        <p:spPr>
          <a:xfrm>
            <a:off x="1618941" y="1601406"/>
            <a:ext cx="6961179" cy="2542454"/>
          </a:xfrm>
          <a:prstGeom prst="ellipse">
            <a:avLst/>
          </a:prstGeom>
          <a:solidFill>
            <a:srgbClr val="FF000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 dirty="0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2778524F-BF9D-36D1-8876-85C4A5440278}"/>
              </a:ext>
            </a:extLst>
          </p:cNvPr>
          <p:cNvSpPr/>
          <p:nvPr/>
        </p:nvSpPr>
        <p:spPr>
          <a:xfrm>
            <a:off x="1716650" y="1902598"/>
            <a:ext cx="4910845" cy="1940070"/>
          </a:xfrm>
          <a:prstGeom prst="ellipse">
            <a:avLst/>
          </a:prstGeom>
          <a:solidFill>
            <a:srgbClr val="00B05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FE5A6D8-F06C-EEF9-124D-9D8A539485C0}"/>
              </a:ext>
            </a:extLst>
          </p:cNvPr>
          <p:cNvSpPr/>
          <p:nvPr/>
        </p:nvSpPr>
        <p:spPr>
          <a:xfrm>
            <a:off x="4547453" y="2518690"/>
            <a:ext cx="189313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Optimisation</a:t>
            </a:r>
            <a:r>
              <a:rPr lang="fr-F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 </a:t>
            </a:r>
            <a:r>
              <a:rPr lang="fr-FR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de</a:t>
            </a:r>
            <a:r>
              <a:rPr lang="fr-F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 forme</a:t>
            </a:r>
            <a:endParaRPr lang="fr-FR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anose="02040602050305030304" pitchFamily="18" charset="0"/>
              <a:ea typeface="Cambria" panose="02040503050406030204" pitchFamily="18" charset="0"/>
            </a:endParaRPr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9B486200-8221-F759-2B7B-4F1B6B11B292}"/>
              </a:ext>
            </a:extLst>
          </p:cNvPr>
          <p:cNvSpPr/>
          <p:nvPr/>
        </p:nvSpPr>
        <p:spPr>
          <a:xfrm>
            <a:off x="1794529" y="2310186"/>
            <a:ext cx="2890528" cy="1124895"/>
          </a:xfrm>
          <a:prstGeom prst="ellipse">
            <a:avLst/>
          </a:prstGeom>
          <a:solidFill>
            <a:srgbClr val="0070C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Optimisation</a:t>
            </a:r>
            <a:r>
              <a:rPr lang="fr-F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 paramétrique</a:t>
            </a:r>
            <a:endParaRPr lang="fr-FR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anose="02040602050305030304" pitchFamily="18" charset="0"/>
              <a:ea typeface="Cambria" panose="020405030504060302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7F72160-8B5F-6C3F-B54B-544ECFF8DB17}"/>
              </a:ext>
            </a:extLst>
          </p:cNvPr>
          <p:cNvSpPr/>
          <p:nvPr/>
        </p:nvSpPr>
        <p:spPr>
          <a:xfrm>
            <a:off x="6558693" y="2518690"/>
            <a:ext cx="189313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Optimisation</a:t>
            </a:r>
            <a:r>
              <a:rPr lang="fr-F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 topologique</a:t>
            </a:r>
            <a:endParaRPr lang="fr-FR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anose="02040602050305030304" pitchFamily="18" charset="0"/>
              <a:ea typeface="Cambria" panose="02040503050406030204" pitchFamily="18" charset="0"/>
            </a:endParaRPr>
          </a:p>
        </p:txBody>
      </p: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F645738F-69E0-CD91-BADD-B1DFA75AE5B8}"/>
              </a:ext>
            </a:extLst>
          </p:cNvPr>
          <p:cNvCxnSpPr>
            <a:cxnSpLocks/>
            <a:stCxn id="8" idx="6"/>
            <a:endCxn id="14" idx="1"/>
          </p:cNvCxnSpPr>
          <p:nvPr/>
        </p:nvCxnSpPr>
        <p:spPr>
          <a:xfrm>
            <a:off x="8580120" y="2872633"/>
            <a:ext cx="700161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Image 13">
            <a:extLst>
              <a:ext uri="{FF2B5EF4-FFF2-40B4-BE49-F238E27FC236}">
                <a16:creationId xmlns:a16="http://schemas.microsoft.com/office/drawing/2014/main" id="{3AA5D141-3D67-BC00-47F1-9B74B55A53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0281" y="1071323"/>
            <a:ext cx="2573017" cy="3602620"/>
          </a:xfrm>
          <a:prstGeom prst="rect">
            <a:avLst/>
          </a:prstGeom>
        </p:spPr>
      </p:pic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B38A6A31-E9AB-8E21-8E06-4A7AF409A41F}"/>
              </a:ext>
            </a:extLst>
          </p:cNvPr>
          <p:cNvCxnSpPr>
            <a:cxnSpLocks/>
            <a:stCxn id="8" idx="4"/>
          </p:cNvCxnSpPr>
          <p:nvPr/>
        </p:nvCxnSpPr>
        <p:spPr>
          <a:xfrm flipH="1">
            <a:off x="4685057" y="4143860"/>
            <a:ext cx="414474" cy="811767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9492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338A4192-F231-7641-02C4-4FD698B3C84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2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AEAC278-5FCA-31AD-5525-018EBC9B765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E4C08595-1122-FC45-DB2C-D570793CBB2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Outils mathématiques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E999BE6A-CFD3-7D6D-AD32-566D639F1D9B}"/>
                  </a:ext>
                </a:extLst>
              </p:cNvPr>
              <p:cNvSpPr txBox="1"/>
              <p:nvPr/>
            </p:nvSpPr>
            <p:spPr>
              <a:xfrm>
                <a:off x="271647" y="744348"/>
                <a:ext cx="7974281" cy="29403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4000" b="1" dirty="0"/>
                  <a:t>Formulation </a:t>
                </a:r>
                <a:r>
                  <a:rPr lang="fr-FR" sz="4000" b="1" dirty="0" err="1"/>
                  <a:t>variationnelle</a:t>
                </a:r>
                <a:endParaRPr lang="fr-FR" sz="4000" b="1" dirty="0"/>
              </a:p>
              <a:p>
                <a:endParaRPr lang="fr-FR" sz="2400" b="1" dirty="0"/>
              </a:p>
              <a:p>
                <a:r>
                  <a:rPr lang="fr-FR" sz="2400" dirty="0"/>
                  <a:t>Réécriture d’une équation au sens « faible » sur un domaine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sz="2400" b="0" i="0" smtClean="0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fr-FR" sz="2400" dirty="0"/>
                  <a:t>, en utilisant des intégrales:</a:t>
                </a:r>
              </a:p>
              <a:p>
                <a:endParaRPr lang="fr-FR" sz="24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𝑑𝑖𝑣</m:t>
                      </m:r>
                      <m:d>
                        <m:d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⃗"/>
                              <m:ctrlP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acc>
                        </m:e>
                      </m:d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=0 </m:t>
                      </m:r>
                      <m:r>
                        <a:rPr lang="fr-FR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fr-FR" sz="2400" b="0" i="0" smtClean="0">
                          <a:latin typeface="Cambria Math" panose="02040503050406030204" pitchFamily="18" charset="0"/>
                        </a:rPr>
                        <m:t>sur</m:t>
                      </m:r>
                      <m:r>
                        <a:rPr lang="fr-FR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fr-FR" sz="2400" b="0" i="0" smtClean="0">
                          <a:latin typeface="Cambria Math" panose="02040503050406030204" pitchFamily="18" charset="0"/>
                        </a:rPr>
                        <m:t>Ω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        ↭    ∀</m:t>
                      </m:r>
                      <m:sSup>
                        <m:sSup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,  </m:t>
                      </m:r>
                      <m:nary>
                        <m:naryPr>
                          <m:supHide m:val="on"/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fr-FR" sz="2400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𝑑𝑖𝑣</m:t>
                          </m:r>
                          <m:d>
                            <m:dPr>
                              <m:ctrlP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acc>
                                <m:accPr>
                                  <m:chr m:val="⃗"/>
                                  <m:ctrlPr>
                                    <a:rPr lang="fr-FR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fr-FR" sz="24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acc>
                            </m:e>
                          </m:d>
                        </m:e>
                      </m:nary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fr-FR" sz="2400" b="1" dirty="0"/>
              </a:p>
            </p:txBody>
          </p:sp>
        </mc:Choice>
        <mc:Fallback xmlns="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E999BE6A-CFD3-7D6D-AD32-566D639F1D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647" y="744348"/>
                <a:ext cx="7974281" cy="2940357"/>
              </a:xfrm>
              <a:prstGeom prst="rect">
                <a:avLst/>
              </a:prstGeom>
              <a:blipFill>
                <a:blip r:embed="rId2"/>
                <a:stretch>
                  <a:fillRect l="-2752" t="-3734" r="-191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Ellipse 6">
            <a:extLst>
              <a:ext uri="{FF2B5EF4-FFF2-40B4-BE49-F238E27FC236}">
                <a16:creationId xmlns:a16="http://schemas.microsoft.com/office/drawing/2014/main" id="{6944794B-7D45-D527-AE74-8600A4591F85}"/>
              </a:ext>
            </a:extLst>
          </p:cNvPr>
          <p:cNvSpPr/>
          <p:nvPr/>
        </p:nvSpPr>
        <p:spPr>
          <a:xfrm>
            <a:off x="9262754" y="1288473"/>
            <a:ext cx="2268186" cy="235712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03160D94-D2E2-5880-94C9-F3B542A01C68}"/>
                  </a:ext>
                </a:extLst>
              </p:cNvPr>
              <p:cNvSpPr txBox="1"/>
              <p:nvPr/>
            </p:nvSpPr>
            <p:spPr>
              <a:xfrm>
                <a:off x="10040587" y="1504598"/>
                <a:ext cx="47352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fr-FR" sz="2800" b="0" i="0" smtClean="0">
                          <a:latin typeface="Cambria Math" panose="02040503050406030204" pitchFamily="18" charset="0"/>
                        </a:rPr>
                        <m:t>Ω</m:t>
                      </m:r>
                    </m:oMath>
                  </m:oMathPara>
                </a14:m>
                <a:endParaRPr lang="fr-FR" sz="2800" dirty="0"/>
              </a:p>
            </p:txBody>
          </p:sp>
        </mc:Choice>
        <mc:Fallback xmlns="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03160D94-D2E2-5880-94C9-F3B542A01C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40587" y="1504598"/>
                <a:ext cx="473527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1D3A6168-771D-F89D-DF30-4130FFEA535D}"/>
                  </a:ext>
                </a:extLst>
              </p:cNvPr>
              <p:cNvSpPr txBox="1"/>
              <p:nvPr/>
            </p:nvSpPr>
            <p:spPr>
              <a:xfrm>
                <a:off x="8999270" y="933876"/>
                <a:ext cx="52696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𝜕</m:t>
                      </m:r>
                      <m:r>
                        <m:rPr>
                          <m:sty m:val="p"/>
                        </m:rPr>
                        <a:rPr lang="fr-FR" sz="2400" b="0" i="0" smtClean="0">
                          <a:latin typeface="Cambria Math" panose="02040503050406030204" pitchFamily="18" charset="0"/>
                        </a:rPr>
                        <m:t>Ω</m:t>
                      </m:r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1D3A6168-771D-F89D-DF30-4130FFEA53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9270" y="933876"/>
                <a:ext cx="526967" cy="461665"/>
              </a:xfrm>
              <a:prstGeom prst="rect">
                <a:avLst/>
              </a:prstGeom>
              <a:blipFill>
                <a:blip r:embed="rId4"/>
                <a:stretch>
                  <a:fillRect l="-3448" r="-919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429716A4-7967-67E1-4DDB-401ACBFAA533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9526237" y="1164709"/>
            <a:ext cx="253093" cy="27814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F648775E-FBC7-DAEA-982F-E9FC86FF251A}"/>
              </a:ext>
            </a:extLst>
          </p:cNvPr>
          <p:cNvCxnSpPr>
            <a:cxnSpLocks/>
          </p:cNvCxnSpPr>
          <p:nvPr/>
        </p:nvCxnSpPr>
        <p:spPr>
          <a:xfrm flipV="1">
            <a:off x="4028703" y="3399188"/>
            <a:ext cx="237507" cy="50767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ZoneTexte 17">
            <a:extLst>
              <a:ext uri="{FF2B5EF4-FFF2-40B4-BE49-F238E27FC236}">
                <a16:creationId xmlns:a16="http://schemas.microsoft.com/office/drawing/2014/main" id="{6147B0E7-AF6C-B759-0BAD-C89A9C8BC3A0}"/>
              </a:ext>
            </a:extLst>
          </p:cNvPr>
          <p:cNvSpPr txBox="1"/>
          <p:nvPr/>
        </p:nvSpPr>
        <p:spPr>
          <a:xfrm>
            <a:off x="2229591" y="3715995"/>
            <a:ext cx="18614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i="1" dirty="0"/>
              <a:t>Fonction test</a:t>
            </a:r>
          </a:p>
        </p:txBody>
      </p: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D569DDC0-C1AE-64E4-B290-16DAD9ED4CA2}"/>
              </a:ext>
            </a:extLst>
          </p:cNvPr>
          <p:cNvCxnSpPr>
            <a:cxnSpLocks/>
          </p:cNvCxnSpPr>
          <p:nvPr/>
        </p:nvCxnSpPr>
        <p:spPr>
          <a:xfrm flipV="1">
            <a:off x="5100452" y="3399188"/>
            <a:ext cx="0" cy="31680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ZoneTexte 21">
                <a:extLst>
                  <a:ext uri="{FF2B5EF4-FFF2-40B4-BE49-F238E27FC236}">
                    <a16:creationId xmlns:a16="http://schemas.microsoft.com/office/drawing/2014/main" id="{8AC1D585-C6C5-6900-1729-6917A95DEEF8}"/>
                  </a:ext>
                </a:extLst>
              </p:cNvPr>
              <p:cNvSpPr txBox="1"/>
              <p:nvPr/>
            </p:nvSpPr>
            <p:spPr>
              <a:xfrm>
                <a:off x="4324471" y="3715995"/>
                <a:ext cx="5146099" cy="12548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400" dirty="0"/>
                  <a:t>Ensemble </a:t>
                </a:r>
                <a:r>
                  <a:rPr lang="fr-FR" sz="2400" b="1" i="1" dirty="0"/>
                  <a:t>bien choisi</a:t>
                </a:r>
                <a:r>
                  <a:rPr lang="fr-FR" sz="2400" dirty="0"/>
                  <a:t>, tel que 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L’intégrale ait un sens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fr-FR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</m:oMath>
                </a14:m>
                <a:r>
                  <a:rPr lang="fr-FR" sz="2400" dirty="0"/>
                  <a:t> vérifie certaines conditions limites.</a:t>
                </a:r>
              </a:p>
            </p:txBody>
          </p:sp>
        </mc:Choice>
        <mc:Fallback xmlns="">
          <p:sp>
            <p:nvSpPr>
              <p:cNvPr id="22" name="ZoneTexte 21">
                <a:extLst>
                  <a:ext uri="{FF2B5EF4-FFF2-40B4-BE49-F238E27FC236}">
                    <a16:creationId xmlns:a16="http://schemas.microsoft.com/office/drawing/2014/main" id="{8AC1D585-C6C5-6900-1729-6917A95DEE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4471" y="3715995"/>
                <a:ext cx="5146099" cy="1254895"/>
              </a:xfrm>
              <a:prstGeom prst="rect">
                <a:avLst/>
              </a:prstGeom>
              <a:blipFill>
                <a:blip r:embed="rId5"/>
                <a:stretch>
                  <a:fillRect l="-1775" t="-3902" b="-1073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ZoneTexte 29">
                <a:extLst>
                  <a:ext uri="{FF2B5EF4-FFF2-40B4-BE49-F238E27FC236}">
                    <a16:creationId xmlns:a16="http://schemas.microsoft.com/office/drawing/2014/main" id="{9C7A41F3-E8D3-83F0-7BD7-E1D03FE219EB}"/>
                  </a:ext>
                </a:extLst>
              </p:cNvPr>
              <p:cNvSpPr txBox="1"/>
              <p:nvPr/>
            </p:nvSpPr>
            <p:spPr>
              <a:xfrm>
                <a:off x="147074" y="5130807"/>
                <a:ext cx="11709566" cy="11851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fr-FR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d>
                      <m:dPr>
                        <m:ctrlPr>
                          <a:rPr lang="fr-FR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fr-FR" sz="2400" b="0" i="0" smtClean="0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</m:d>
                  </m:oMath>
                </a14:m>
                <a:r>
                  <a:rPr lang="fr-FR" sz="2400" dirty="0"/>
                  <a:t> = ensemble des fonctions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fr-FR" sz="2400" dirty="0"/>
                  <a:t> définies sur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sz="2400" b="0" i="0" smtClean="0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fr-FR" sz="2400" dirty="0"/>
                  <a:t>,  telles que </a:t>
                </a:r>
                <a14:m>
                  <m:oMath xmlns:m="http://schemas.openxmlformats.org/officeDocument/2006/math">
                    <m:nary>
                      <m:naryPr>
                        <m:supHide m:val="on"/>
                        <m:ctrlPr>
                          <a:rPr lang="fr-FR" sz="2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</m:rPr>
                          <a:rPr lang="fr-FR" sz="2400" b="0" i="0" smtClean="0">
                            <a:latin typeface="Cambria Math" panose="02040503050406030204" pitchFamily="18" charset="0"/>
                          </a:rPr>
                          <m:t>Ω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r>
                  <a:rPr lang="fr-FR" sz="2400" dirty="0"/>
                  <a:t> et </a:t>
                </a:r>
                <a14:m>
                  <m:oMath xmlns:m="http://schemas.openxmlformats.org/officeDocument/2006/math">
                    <m:nary>
                      <m:naryPr>
                        <m:supHide m:val="on"/>
                        <m:ctrlPr>
                          <a:rPr lang="fr-FR" sz="2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</m:rPr>
                          <a:rPr lang="fr-FR" sz="2400" b="0" i="0" smtClean="0">
                            <a:latin typeface="Cambria Math" panose="02040503050406030204" pitchFamily="18" charset="0"/>
                          </a:rPr>
                          <m:t>Ω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fr-FR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fr-FR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FR" sz="2400" b="0" i="0" smtClean="0">
                                        <a:latin typeface="Cambria Math" panose="02040503050406030204" pitchFamily="18" charset="0"/>
                                      </a:rPr>
                                      <m:t>grad</m:t>
                                    </m:r>
                                  </m:e>
                                </m:acc>
                                <m:r>
                                  <a:rPr lang="fr-FR" sz="2400" b="0" i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fr-FR" sz="24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d>
                          </m:e>
                          <m:sup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r>
                  <a:rPr lang="fr-FR" sz="2400" dirty="0"/>
                  <a:t> existent.</a:t>
                </a:r>
              </a:p>
              <a:p>
                <a:endParaRPr lang="fr-FR" sz="105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fr-FR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d>
                      <m:dPr>
                        <m:ctrlPr>
                          <a:rPr lang="fr-FR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fr-FR" sz="2400" b="0" i="0" smtClean="0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</m:d>
                  </m:oMath>
                </a14:m>
                <a:r>
                  <a:rPr lang="fr-FR" sz="2400" dirty="0"/>
                  <a:t> = ensemble des fonctions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fr-FR" sz="2400" dirty="0"/>
                  <a:t> nulles sur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𝜕</m:t>
                    </m:r>
                    <m:r>
                      <m:rPr>
                        <m:sty m:val="p"/>
                      </m:rPr>
                      <a:rPr lang="fr-FR" sz="2400" b="0" i="0" smtClean="0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endParaRPr lang="fr-FR" sz="2400" dirty="0"/>
              </a:p>
            </p:txBody>
          </p:sp>
        </mc:Choice>
        <mc:Fallback xmlns="">
          <p:sp>
            <p:nvSpPr>
              <p:cNvPr id="30" name="ZoneTexte 29">
                <a:extLst>
                  <a:ext uri="{FF2B5EF4-FFF2-40B4-BE49-F238E27FC236}">
                    <a16:creationId xmlns:a16="http://schemas.microsoft.com/office/drawing/2014/main" id="{9C7A41F3-E8D3-83F0-7BD7-E1D03FE219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074" y="5130807"/>
                <a:ext cx="11709566" cy="1185196"/>
              </a:xfrm>
              <a:prstGeom prst="rect">
                <a:avLst/>
              </a:prstGeom>
              <a:blipFill>
                <a:blip r:embed="rId6"/>
                <a:stretch>
                  <a:fillRect l="-677" r="-208" b="-1134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913764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8CC88885-9BBA-2469-05C2-68EFC2EDDED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2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6C1546F-F53B-2CFC-F446-F76D757F531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1BA95993-E107-A7DB-A9F1-A9F168D36B3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Outils mathématiques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816692E1-36A7-F155-63DF-30938D7AFDE4}"/>
              </a:ext>
            </a:extLst>
          </p:cNvPr>
          <p:cNvSpPr txBox="1"/>
          <p:nvPr/>
        </p:nvSpPr>
        <p:spPr>
          <a:xfrm>
            <a:off x="480951" y="742207"/>
            <a:ext cx="98802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/>
              <a:t>Essayons avec l’équation de la magnétostatique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9281B751-607A-5869-857F-8FDED532B963}"/>
                  </a:ext>
                </a:extLst>
              </p:cNvPr>
              <p:cNvSpPr txBox="1"/>
              <p:nvPr/>
            </p:nvSpPr>
            <p:spPr>
              <a:xfrm>
                <a:off x="986602" y="1557696"/>
                <a:ext cx="10437302" cy="39258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800" dirty="0"/>
                  <a:t>Équation « forte » 3D :</a:t>
                </a:r>
              </a:p>
              <a:p>
                <a:endParaRPr lang="fr-FR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fr-FR" sz="3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fr-FR" sz="3600" b="0" i="0" smtClean="0">
                              <a:latin typeface="Cambria Math" panose="02040503050406030204" pitchFamily="18" charset="0"/>
                            </a:rPr>
                            <m:t>rot</m:t>
                          </m:r>
                        </m:e>
                      </m:acc>
                      <m:r>
                        <a:rPr lang="fr-FR" sz="36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fr-FR" sz="36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3600" b="0" i="1" dirty="0" smtClean="0">
                              <a:latin typeface="Cambria Math" panose="02040503050406030204" pitchFamily="18" charset="0"/>
                            </a:rPr>
                            <m:t>𝜈</m:t>
                          </m:r>
                          <m:r>
                            <a:rPr lang="fr-FR" sz="3600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⃗"/>
                              <m:ctrlPr>
                                <a:rPr lang="fr-FR" sz="36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fr-FR" sz="3600" b="0" i="0" dirty="0" smtClean="0">
                                  <a:latin typeface="Cambria Math" panose="02040503050406030204" pitchFamily="18" charset="0"/>
                                </a:rPr>
                                <m:t>rot</m:t>
                              </m:r>
                            </m:e>
                          </m:acc>
                          <m:r>
                            <a:rPr lang="fr-FR" sz="3600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⃗"/>
                              <m:ctrlPr>
                                <a:rPr lang="fr-FR" sz="36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sz="3600" b="0" i="1" dirty="0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acc>
                        </m:e>
                      </m:d>
                      <m:r>
                        <a:rPr lang="fr-FR" sz="36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fr-FR" sz="3600" b="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sz="3600" b="0" i="1" dirty="0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acc>
                    </m:oMath>
                  </m:oMathPara>
                </a14:m>
                <a:endParaRPr lang="fr-FR" sz="3600" dirty="0"/>
              </a:p>
              <a:p>
                <a:endParaRPr lang="fr-FR" sz="3600" dirty="0"/>
              </a:p>
              <a:p>
                <a:endParaRPr lang="fr-FR" sz="3600" dirty="0"/>
              </a:p>
              <a:p>
                <a14:m>
                  <m:oMath xmlns:m="http://schemas.openxmlformats.org/officeDocument/2006/math">
                    <m:r>
                      <a:rPr lang="fr-FR" sz="2800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fr-FR" sz="2800" dirty="0"/>
                  <a:t> Équation « forte » 2D :</a:t>
                </a:r>
                <a:endParaRPr lang="fr-FR" sz="36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𝑑𝑖𝑣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fr-FR" sz="36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3600" b="0" i="1" dirty="0" smtClean="0">
                              <a:latin typeface="Cambria Math" panose="02040503050406030204" pitchFamily="18" charset="0"/>
                            </a:rPr>
                            <m:t>𝜈</m:t>
                          </m:r>
                          <m:r>
                            <a:rPr lang="fr-FR" sz="3600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⃗"/>
                              <m:ctrlPr>
                                <a:rPr lang="fr-FR" sz="36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fr-FR" sz="3600" b="0" i="0" dirty="0" smtClean="0">
                                  <a:latin typeface="Cambria Math" panose="02040503050406030204" pitchFamily="18" charset="0"/>
                                </a:rPr>
                                <m:t>grad</m:t>
                              </m:r>
                            </m:e>
                          </m:acc>
                          <m:r>
                            <a:rPr lang="fr-FR" sz="3600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fr-FR" sz="36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3600" b="0" i="1" dirty="0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fr-FR" sz="3600" b="0" i="1" dirty="0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d>
                      <m:r>
                        <a:rPr lang="fr-FR" sz="36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sz="36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3600" b="0" i="1" dirty="0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sub>
                          <m:r>
                            <a:rPr lang="fr-FR" sz="3600" b="0" i="1" dirty="0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fr-FR" sz="3600" dirty="0"/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9281B751-607A-5869-857F-8FDED532B9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602" y="1557696"/>
                <a:ext cx="10437302" cy="3925818"/>
              </a:xfrm>
              <a:prstGeom prst="rect">
                <a:avLst/>
              </a:prstGeom>
              <a:blipFill>
                <a:blip r:embed="rId2"/>
                <a:stretch>
                  <a:fillRect l="-1227" t="-155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ZoneTexte 6">
            <a:extLst>
              <a:ext uri="{FF2B5EF4-FFF2-40B4-BE49-F238E27FC236}">
                <a16:creationId xmlns:a16="http://schemas.microsoft.com/office/drawing/2014/main" id="{E921EC65-34DE-4250-C47F-BDCD504DDDF8}"/>
              </a:ext>
            </a:extLst>
          </p:cNvPr>
          <p:cNvSpPr txBox="1"/>
          <p:nvPr/>
        </p:nvSpPr>
        <p:spPr>
          <a:xfrm>
            <a:off x="986602" y="5605693"/>
            <a:ext cx="95180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/>
              <a:t>Que vaut la formulation </a:t>
            </a:r>
            <a:r>
              <a:rPr lang="fr-FR" sz="3600" dirty="0" err="1"/>
              <a:t>variationnelle</a:t>
            </a:r>
            <a:r>
              <a:rPr lang="fr-FR" sz="3600" dirty="0"/>
              <a:t> 2D ?</a:t>
            </a:r>
          </a:p>
        </p:txBody>
      </p: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DEACFD17-3EA0-6A9F-0ED7-CD8FF6338BAB}"/>
              </a:ext>
            </a:extLst>
          </p:cNvPr>
          <p:cNvCxnSpPr>
            <a:cxnSpLocks/>
          </p:cNvCxnSpPr>
          <p:nvPr/>
        </p:nvCxnSpPr>
        <p:spPr>
          <a:xfrm flipH="1">
            <a:off x="7843652" y="2279985"/>
            <a:ext cx="908462" cy="28508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A6CED3A3-B911-F32B-4253-0077B8934DA2}"/>
              </a:ext>
            </a:extLst>
          </p:cNvPr>
          <p:cNvCxnSpPr>
            <a:cxnSpLocks/>
          </p:cNvCxnSpPr>
          <p:nvPr/>
        </p:nvCxnSpPr>
        <p:spPr>
          <a:xfrm flipH="1" flipV="1">
            <a:off x="6719455" y="2881245"/>
            <a:ext cx="334488" cy="46165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A2796AC1-77C4-141B-7BA9-A482B0BFA52A}"/>
              </a:ext>
            </a:extLst>
          </p:cNvPr>
          <p:cNvCxnSpPr>
            <a:cxnSpLocks/>
          </p:cNvCxnSpPr>
          <p:nvPr/>
        </p:nvCxnSpPr>
        <p:spPr>
          <a:xfrm flipV="1">
            <a:off x="5029200" y="2743200"/>
            <a:ext cx="538349" cy="59970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ZoneTexte 15">
            <a:extLst>
              <a:ext uri="{FF2B5EF4-FFF2-40B4-BE49-F238E27FC236}">
                <a16:creationId xmlns:a16="http://schemas.microsoft.com/office/drawing/2014/main" id="{F35EADA0-7BEF-9C96-9DB3-B558D0D6C1FD}"/>
              </a:ext>
            </a:extLst>
          </p:cNvPr>
          <p:cNvSpPr txBox="1"/>
          <p:nvPr/>
        </p:nvSpPr>
        <p:spPr>
          <a:xfrm>
            <a:off x="6945086" y="3265512"/>
            <a:ext cx="2417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/>
              <a:t>Potentiel vecteur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A6E04FBA-FE9A-AA4F-F2F1-7614EE28A373}"/>
              </a:ext>
            </a:extLst>
          </p:cNvPr>
          <p:cNvSpPr txBox="1"/>
          <p:nvPr/>
        </p:nvSpPr>
        <p:spPr>
          <a:xfrm>
            <a:off x="8682842" y="1960862"/>
            <a:ext cx="2640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/>
              <a:t>Densité de courant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E23BE487-290A-85CA-2A89-7B925396031C}"/>
              </a:ext>
            </a:extLst>
          </p:cNvPr>
          <p:cNvSpPr txBox="1"/>
          <p:nvPr/>
        </p:nvSpPr>
        <p:spPr>
          <a:xfrm>
            <a:off x="1510144" y="2927405"/>
            <a:ext cx="36615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 err="1"/>
              <a:t>Réluctivité</a:t>
            </a:r>
            <a:r>
              <a:rPr lang="fr-FR" sz="2400" dirty="0"/>
              <a:t> magnétique (inverse de la perméabilité)</a:t>
            </a:r>
          </a:p>
        </p:txBody>
      </p:sp>
    </p:spTree>
    <p:extLst>
      <p:ext uri="{BB962C8B-B14F-4D97-AF65-F5344CB8AC3E}">
        <p14:creationId xmlns:p14="http://schemas.microsoft.com/office/powerpoint/2010/main" val="30936246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1C675A0A-2169-5055-D688-77AE7FC75AB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5F8DC21-9891-9321-4B5E-18CA3A7BE7A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54FA9AAB-E483-5DB8-1E07-A5321B52EA0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5668562B-6256-99ED-5BE0-A7F54D7021C0}"/>
                  </a:ext>
                </a:extLst>
              </p:cNvPr>
              <p:cNvSpPr txBox="1"/>
              <p:nvPr/>
            </p:nvSpPr>
            <p:spPr>
              <a:xfrm>
                <a:off x="2323110" y="1441995"/>
                <a:ext cx="6095010" cy="10992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supHide m:val="on"/>
                          <m:ctrlPr>
                            <a:rPr lang="fr-FR" sz="3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fr-FR" sz="3200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nary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m:rPr>
                          <m:sty m:val="p"/>
                        </m:rPr>
                        <a:rPr lang="fr-FR" sz="3200" b="0" i="0" smtClean="0">
                          <a:latin typeface="Cambria Math" panose="02040503050406030204" pitchFamily="18" charset="0"/>
                        </a:rPr>
                        <m:t>div</m:t>
                      </m:r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  <m:t>𝜈</m:t>
                          </m:r>
                          <m: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⃗"/>
                              <m:ctrlPr>
                                <a:rPr lang="fr-FR" sz="32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fr-FR" sz="3200" b="0" i="0" dirty="0" smtClean="0">
                                  <a:latin typeface="Cambria Math" panose="02040503050406030204" pitchFamily="18" charset="0"/>
                                </a:rPr>
                                <m:t>grad</m:t>
                              </m:r>
                            </m:e>
                          </m:acc>
                          <m: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fr-FR" sz="32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3200" b="0" i="1" dirty="0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fr-FR" sz="3200" b="0" i="1" dirty="0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d>
                      <m:r>
                        <a:rPr lang="fr-FR" sz="32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supHide m:val="on"/>
                          <m:ctrlPr>
                            <a:rPr lang="fr-FR" sz="3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fr-FR" sz="3200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nary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.</m:t>
                      </m:r>
                      <m:sSub>
                        <m:sSubPr>
                          <m:ctrlP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sub>
                          <m: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fr-FR" sz="3200" dirty="0"/>
              </a:p>
            </p:txBody>
          </p:sp>
        </mc:Choice>
        <mc:Fallback xmlns="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5668562B-6256-99ED-5BE0-A7F54D7021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3110" y="1441995"/>
                <a:ext cx="6095010" cy="10992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D9C62D53-9270-D705-0B01-851ADCEC40FC}"/>
                  </a:ext>
                </a:extLst>
              </p:cNvPr>
              <p:cNvSpPr txBox="1"/>
              <p:nvPr/>
            </p:nvSpPr>
            <p:spPr>
              <a:xfrm>
                <a:off x="696190" y="792078"/>
                <a:ext cx="9985109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sz="2000" dirty="0"/>
                  <a:t>Prenons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fr-FR" sz="2000" dirty="0"/>
                  <a:t> , </a:t>
                </a:r>
                <a14:m>
                  <m:oMath xmlns:m="http://schemas.openxmlformats.org/officeDocument/2006/math"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fr-FR" sz="2000" dirty="0"/>
                  <a:t> étant un ensemble de fonctions suffisamment régulières :</a:t>
                </a:r>
              </a:p>
            </p:txBody>
          </p:sp>
        </mc:Choice>
        <mc:Fallback xmlns="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D9C62D53-9270-D705-0B01-851ADCEC40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190" y="792078"/>
                <a:ext cx="9985109" cy="400110"/>
              </a:xfrm>
              <a:prstGeom prst="rect">
                <a:avLst/>
              </a:prstGeom>
              <a:blipFill>
                <a:blip r:embed="rId3"/>
                <a:stretch>
                  <a:fillRect l="-611" t="-9091" b="-2575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7FE9A7F1-5FE8-1D57-055C-E3A67DAB0961}"/>
              </a:ext>
            </a:extLst>
          </p:cNvPr>
          <p:cNvCxnSpPr>
            <a:cxnSpLocks/>
          </p:cNvCxnSpPr>
          <p:nvPr/>
        </p:nvCxnSpPr>
        <p:spPr>
          <a:xfrm flipV="1">
            <a:off x="5017325" y="2244436"/>
            <a:ext cx="231569" cy="7125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456CAE4D-8A84-1FBF-9BF7-897E4943CF8D}"/>
              </a:ext>
            </a:extLst>
          </p:cNvPr>
          <p:cNvCxnSpPr>
            <a:cxnSpLocks/>
          </p:cNvCxnSpPr>
          <p:nvPr/>
        </p:nvCxnSpPr>
        <p:spPr>
          <a:xfrm flipH="1" flipV="1">
            <a:off x="4148447" y="2183080"/>
            <a:ext cx="376052" cy="77387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ZoneTexte 13">
            <a:extLst>
              <a:ext uri="{FF2B5EF4-FFF2-40B4-BE49-F238E27FC236}">
                <a16:creationId xmlns:a16="http://schemas.microsoft.com/office/drawing/2014/main" id="{B70396B3-837F-793D-F519-DBFDB87CA326}"/>
              </a:ext>
            </a:extLst>
          </p:cNvPr>
          <p:cNvSpPr txBox="1"/>
          <p:nvPr/>
        </p:nvSpPr>
        <p:spPr>
          <a:xfrm>
            <a:off x="3236026" y="2898315"/>
            <a:ext cx="27907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/>
              <a:t>2 dérivées… </a:t>
            </a:r>
            <a:r>
              <a:rPr lang="fr-FR" sz="2400" b="1" i="1" dirty="0">
                <a:solidFill>
                  <a:srgbClr val="FF0000"/>
                </a:solidFill>
              </a:rPr>
              <a:t>bof.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C0D062FA-DDBC-A72B-3349-63EDF75621B2}"/>
              </a:ext>
            </a:extLst>
          </p:cNvPr>
          <p:cNvSpPr txBox="1"/>
          <p:nvPr/>
        </p:nvSpPr>
        <p:spPr>
          <a:xfrm>
            <a:off x="230081" y="3742238"/>
            <a:ext cx="60118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/>
              <a:t>Intégration par partie généralisée 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B5DE1296-CCF5-3260-42DA-4002223E4264}"/>
                  </a:ext>
                </a:extLst>
              </p:cNvPr>
              <p:cNvSpPr txBox="1"/>
              <p:nvPr/>
            </p:nvSpPr>
            <p:spPr>
              <a:xfrm>
                <a:off x="534391" y="4328771"/>
                <a:ext cx="4530435" cy="18313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/>
                  <a:t>Théorème de la divergence 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supHide m:val="on"/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  <m:sup/>
                        <m:e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div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nary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supHide m:val="on"/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  <m:sup/>
                        <m:e>
                          <m:acc>
                            <m:accPr>
                              <m:chr m:val="⃗"/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fr-FR" b="0" i="0" smtClean="0">
                                  <a:latin typeface="Cambria Math" panose="02040503050406030204" pitchFamily="18" charset="0"/>
                                </a:rPr>
                                <m:t>grad</m:t>
                              </m:r>
                            </m:e>
                          </m:acc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 .</m:t>
                          </m:r>
                          <m:acc>
                            <m:accPr>
                              <m:chr m:val="⃗"/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acc>
                        </m:e>
                      </m:nary>
                    </m:oMath>
                  </m:oMathPara>
                </a14:m>
                <a:endParaRPr lang="fr-F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fr-F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/>
                  <a:t>Formule de Leibniz 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fr-FR" b="0" i="0" smtClean="0">
                          <a:latin typeface="Cambria Math" panose="02040503050406030204" pitchFamily="18" charset="0"/>
                        </a:rPr>
                        <m:t>div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⃗"/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acc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. </m:t>
                      </m:r>
                      <m:r>
                        <m:rPr>
                          <m:sty m:val="p"/>
                        </m:rPr>
                        <a:rPr lang="fr-FR" b="0" i="0" smtClean="0">
                          <a:latin typeface="Cambria Math" panose="02040503050406030204" pitchFamily="18" charset="0"/>
                        </a:rPr>
                        <m:t>div</m:t>
                      </m:r>
                      <m:r>
                        <a:rPr lang="fr-FR" b="0" i="0" smtClean="0">
                          <a:latin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⃗"/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</m:acc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⃗"/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acc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. </m:t>
                      </m:r>
                      <m:acc>
                        <m:accPr>
                          <m:chr m:val="⃗"/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grad</m:t>
                          </m:r>
                        </m:e>
                      </m:acc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B5DE1296-CCF5-3260-42DA-4002223E42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391" y="4328771"/>
                <a:ext cx="4530435" cy="1831399"/>
              </a:xfrm>
              <a:prstGeom prst="rect">
                <a:avLst/>
              </a:prstGeom>
              <a:blipFill>
                <a:blip r:embed="rId4"/>
                <a:stretch>
                  <a:fillRect l="-942" t="-1661" b="-299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Accolade fermante 19">
            <a:extLst>
              <a:ext uri="{FF2B5EF4-FFF2-40B4-BE49-F238E27FC236}">
                <a16:creationId xmlns:a16="http://schemas.microsoft.com/office/drawing/2014/main" id="{85E8D13E-30A6-092B-7847-9853CFDCBA34}"/>
              </a:ext>
            </a:extLst>
          </p:cNvPr>
          <p:cNvSpPr/>
          <p:nvPr/>
        </p:nvSpPr>
        <p:spPr>
          <a:xfrm>
            <a:off x="4285014" y="4328771"/>
            <a:ext cx="1266701" cy="2089842"/>
          </a:xfrm>
          <a:prstGeom prst="rightBrace">
            <a:avLst>
              <a:gd name="adj1" fmla="val 37864"/>
              <a:gd name="adj2" fmla="val 50000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ZoneTexte 20">
                <a:extLst>
                  <a:ext uri="{FF2B5EF4-FFF2-40B4-BE49-F238E27FC236}">
                    <a16:creationId xmlns:a16="http://schemas.microsoft.com/office/drawing/2014/main" id="{504C225E-DC91-6A6C-497B-47DF5F4EDF9C}"/>
                  </a:ext>
                </a:extLst>
              </p:cNvPr>
              <p:cNvSpPr txBox="1"/>
              <p:nvPr/>
            </p:nvSpPr>
            <p:spPr>
              <a:xfrm>
                <a:off x="5495306" y="4076196"/>
                <a:ext cx="6640285" cy="21691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supHide m:val="on"/>
                          <m:ctrlPr>
                            <a:rPr lang="fr-FR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fr-FR" sz="3200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  <m:sup/>
                        <m:e>
                          <m:acc>
                            <m:accPr>
                              <m:chr m:val="⃗"/>
                              <m:ctrlPr>
                                <a:rPr lang="fr-FR" sz="3200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fr-FR" sz="3200" b="0" i="0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grad</m:t>
                              </m:r>
                            </m:e>
                          </m:acc>
                          <m:r>
                            <a:rPr lang="fr-FR" sz="3200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fr-FR" sz="3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3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fr-FR" sz="3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fr-FR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. </m:t>
                          </m:r>
                          <m:r>
                            <a:rPr lang="fr-FR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𝜈</m:t>
                          </m:r>
                          <m:r>
                            <a:rPr lang="fr-FR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⃗"/>
                              <m:ctrlPr>
                                <a:rPr lang="fr-FR" sz="3200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fr-FR" sz="3200" b="0" i="0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grad</m:t>
                              </m:r>
                            </m:e>
                          </m:acc>
                          <m:r>
                            <a:rPr lang="fr-FR" sz="3200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fr-FR" sz="3200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3200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fr-FR" sz="3200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nary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supHide m:val="on"/>
                          <m:ctrlPr>
                            <a:rPr lang="fr-FR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fr-FR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fr-FR" sz="32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fr-FR" sz="3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3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fr-FR" sz="3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fr-FR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. </m:t>
                          </m:r>
                          <m:r>
                            <a:rPr lang="fr-FR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𝜈</m:t>
                          </m:r>
                          <m:r>
                            <a:rPr lang="fr-FR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⃗"/>
                              <m:ctrlPr>
                                <a:rPr lang="fr-FR" sz="32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fr-FR" sz="3200" b="0" i="0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grad</m:t>
                              </m:r>
                            </m:e>
                          </m:acc>
                          <m:r>
                            <a:rPr lang="fr-FR" sz="32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fr-FR" sz="32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32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fr-FR" sz="32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r>
                            <a:rPr lang="fr-FR" sz="32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.</m:t>
                          </m:r>
                          <m:acc>
                            <m:accPr>
                              <m:chr m:val="⃗"/>
                              <m:ctrlPr>
                                <a:rPr lang="fr-FR" sz="32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sz="32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acc>
                        </m:e>
                      </m:nary>
                      <m:r>
                        <a:rPr lang="fr-FR" sz="32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supHide m:val="on"/>
                          <m:ctrlPr>
                            <a:rPr lang="fr-FR" sz="3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fr-FR" sz="3200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nary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.</m:t>
                      </m:r>
                      <m:sSub>
                        <m:sSubPr>
                          <m:ctrlP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sub>
                          <m: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fr-FR" sz="3200" dirty="0"/>
              </a:p>
            </p:txBody>
          </p:sp>
        </mc:Choice>
        <mc:Fallback xmlns="">
          <p:sp>
            <p:nvSpPr>
              <p:cNvPr id="21" name="ZoneTexte 20">
                <a:extLst>
                  <a:ext uri="{FF2B5EF4-FFF2-40B4-BE49-F238E27FC236}">
                    <a16:creationId xmlns:a16="http://schemas.microsoft.com/office/drawing/2014/main" id="{504C225E-DC91-6A6C-497B-47DF5F4EDF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5306" y="4076196"/>
                <a:ext cx="6640285" cy="21691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Flèche : bas 21">
            <a:extLst>
              <a:ext uri="{FF2B5EF4-FFF2-40B4-BE49-F238E27FC236}">
                <a16:creationId xmlns:a16="http://schemas.microsoft.com/office/drawing/2014/main" id="{44740883-F742-8483-9C0A-1024E082FD36}"/>
              </a:ext>
            </a:extLst>
          </p:cNvPr>
          <p:cNvSpPr/>
          <p:nvPr/>
        </p:nvSpPr>
        <p:spPr>
          <a:xfrm rot="19276670">
            <a:off x="7060393" y="3022992"/>
            <a:ext cx="834696" cy="84392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9C31058C-8932-5D38-24DA-84FF40473CEC}"/>
              </a:ext>
            </a:extLst>
          </p:cNvPr>
          <p:cNvSpPr txBox="1"/>
          <p:nvPr/>
        </p:nvSpPr>
        <p:spPr>
          <a:xfrm>
            <a:off x="8133982" y="2854674"/>
            <a:ext cx="27907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accent1"/>
                </a:solidFill>
              </a:rPr>
              <a:t>1 seul degré de dérivation…</a:t>
            </a:r>
            <a:endParaRPr lang="fr-FR" sz="2400" b="1" i="1" dirty="0">
              <a:solidFill>
                <a:schemeClr val="accent1"/>
              </a:solidFill>
            </a:endParaRP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276896AD-BE4B-43A7-CA96-615CC641CF3E}"/>
              </a:ext>
            </a:extLst>
          </p:cNvPr>
          <p:cNvSpPr txBox="1"/>
          <p:nvPr/>
        </p:nvSpPr>
        <p:spPr>
          <a:xfrm>
            <a:off x="9358747" y="3742238"/>
            <a:ext cx="28332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i="1" dirty="0">
                <a:solidFill>
                  <a:srgbClr val="FF0000"/>
                </a:solidFill>
              </a:rPr>
              <a:t>… mais apparition d’un terme de bord</a:t>
            </a:r>
          </a:p>
        </p:txBody>
      </p:sp>
      <p:cxnSp>
        <p:nvCxnSpPr>
          <p:cNvPr id="25" name="Connecteur droit avec flèche 24">
            <a:extLst>
              <a:ext uri="{FF2B5EF4-FFF2-40B4-BE49-F238E27FC236}">
                <a16:creationId xmlns:a16="http://schemas.microsoft.com/office/drawing/2014/main" id="{A48A8DF2-27ED-2FFA-BC1E-789BB53CC789}"/>
              </a:ext>
            </a:extLst>
          </p:cNvPr>
          <p:cNvCxnSpPr>
            <a:cxnSpLocks/>
          </p:cNvCxnSpPr>
          <p:nvPr/>
        </p:nvCxnSpPr>
        <p:spPr>
          <a:xfrm flipH="1">
            <a:off x="8384870" y="3742238"/>
            <a:ext cx="430578" cy="33395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09066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2AA422D2-1BE0-C43F-AFA6-CDE00DB804D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82E03B6-85C7-197A-6BBA-5661D01794F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DE1E971B-E576-2E6C-9B50-6267437FA6E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7EB8AA00-40A6-193E-AA02-2274D072575C}"/>
                  </a:ext>
                </a:extLst>
              </p:cNvPr>
              <p:cNvSpPr txBox="1"/>
              <p:nvPr/>
            </p:nvSpPr>
            <p:spPr>
              <a:xfrm>
                <a:off x="0" y="1448761"/>
                <a:ext cx="11936316" cy="11019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∀</m:t>
                      </m:r>
                      <m:sSup>
                        <m:sSupPr>
                          <m:ctrlPr>
                            <a:rPr lang="fr-FR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fr-FR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fr-FR" sz="3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fr-FR" sz="3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fr-FR" sz="3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,  </m:t>
                      </m:r>
                      <m:nary>
                        <m:naryPr>
                          <m:supHide m:val="on"/>
                          <m:ctrlPr>
                            <a:rPr lang="fr-FR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fr-FR" sz="3200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  <m:sup/>
                        <m:e>
                          <m:acc>
                            <m:accPr>
                              <m:chr m:val="⃗"/>
                              <m:ctrlPr>
                                <a:rPr lang="fr-FR" sz="3200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fr-FR" sz="3200" b="0" i="0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grad</m:t>
                              </m:r>
                            </m:e>
                          </m:acc>
                          <m:r>
                            <a:rPr lang="fr-FR" sz="3200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fr-FR" sz="3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3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fr-FR" sz="3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fr-FR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. </m:t>
                          </m:r>
                          <m:r>
                            <a:rPr lang="fr-FR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𝜈</m:t>
                          </m:r>
                          <m:r>
                            <a:rPr lang="fr-FR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⃗"/>
                              <m:ctrlPr>
                                <a:rPr lang="fr-FR" sz="3200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fr-FR" sz="3200" b="0" i="0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grad</m:t>
                              </m:r>
                            </m:e>
                          </m:acc>
                          <m:r>
                            <a:rPr lang="fr-FR" sz="3200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fr-FR" sz="3200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3200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fr-FR" sz="3200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nary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supHide m:val="on"/>
                          <m:ctrlPr>
                            <a:rPr lang="fr-FR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fr-FR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fr-FR" sz="32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fr-FR" sz="3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3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fr-FR" sz="3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fr-FR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. </m:t>
                          </m:r>
                          <m:r>
                            <a:rPr lang="fr-FR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𝜈</m:t>
                          </m:r>
                          <m:r>
                            <a:rPr lang="fr-FR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⃗"/>
                              <m:ctrlPr>
                                <a:rPr lang="fr-FR" sz="32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fr-FR" sz="3200" b="0" i="0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grad</m:t>
                              </m:r>
                            </m:e>
                          </m:acc>
                          <m:r>
                            <a:rPr lang="fr-FR" sz="32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fr-FR" sz="32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32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fr-FR" sz="32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r>
                            <a:rPr lang="fr-FR" sz="32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.</m:t>
                          </m:r>
                          <m:acc>
                            <m:accPr>
                              <m:chr m:val="⃗"/>
                              <m:ctrlPr>
                                <a:rPr lang="fr-FR" sz="32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sz="32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acc>
                        </m:e>
                      </m:nary>
                      <m:r>
                        <a:rPr lang="fr-FR" sz="32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supHide m:val="on"/>
                          <m:ctrlPr>
                            <a:rPr lang="fr-FR" sz="3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fr-FR" sz="3200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nary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.</m:t>
                      </m:r>
                      <m:sSub>
                        <m:sSubPr>
                          <m:ctrlP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sub>
                          <m: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fr-FR" sz="3200" dirty="0"/>
              </a:p>
            </p:txBody>
          </p:sp>
        </mc:Choice>
        <mc:Fallback xmlns="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7EB8AA00-40A6-193E-AA02-2274D07257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448761"/>
                <a:ext cx="11936316" cy="110190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ZoneTexte 5">
            <a:extLst>
              <a:ext uri="{FF2B5EF4-FFF2-40B4-BE49-F238E27FC236}">
                <a16:creationId xmlns:a16="http://schemas.microsoft.com/office/drawing/2014/main" id="{1B386C40-B2BB-12BA-713A-31B81D006F00}"/>
              </a:ext>
            </a:extLst>
          </p:cNvPr>
          <p:cNvSpPr txBox="1"/>
          <p:nvPr/>
        </p:nvSpPr>
        <p:spPr>
          <a:xfrm>
            <a:off x="341410" y="830178"/>
            <a:ext cx="9029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On obtient donc 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E6CB954A-A0FA-D16B-3E37-2C97B4D37394}"/>
                  </a:ext>
                </a:extLst>
              </p:cNvPr>
              <p:cNvSpPr txBox="1"/>
              <p:nvPr/>
            </p:nvSpPr>
            <p:spPr>
              <a:xfrm>
                <a:off x="0" y="4172911"/>
                <a:ext cx="11936316" cy="11019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∀</m:t>
                      </m:r>
                      <m:sSup>
                        <m:sSupPr>
                          <m:ctrlPr>
                            <a:rPr lang="fr-FR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fr-FR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fr-FR" sz="3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sSubSup>
                        <m:sSubSupPr>
                          <m:ctrlPr>
                            <a:rPr lang="fr-FR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fr-FR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fr-FR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d>
                        <m:dPr>
                          <m:ctrlPr>
                            <a:rPr lang="fr-FR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fr-FR" sz="3200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</m:d>
                      <m:r>
                        <a:rPr lang="fr-FR" sz="3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,  </m:t>
                      </m:r>
                      <m:nary>
                        <m:naryPr>
                          <m:supHide m:val="on"/>
                          <m:ctrlPr>
                            <a:rPr lang="fr-FR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fr-FR" sz="3200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  <m:sup/>
                        <m:e>
                          <m:acc>
                            <m:accPr>
                              <m:chr m:val="⃗"/>
                              <m:ctrlPr>
                                <a:rPr lang="fr-FR" sz="3200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fr-FR" sz="3200" b="0" i="0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grad</m:t>
                              </m:r>
                            </m:e>
                          </m:acc>
                          <m:r>
                            <a:rPr lang="fr-FR" sz="3200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fr-FR" sz="3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3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fr-FR" sz="3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fr-FR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. </m:t>
                          </m:r>
                          <m:r>
                            <a:rPr lang="fr-FR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𝜈</m:t>
                          </m:r>
                          <m:r>
                            <a:rPr lang="fr-FR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⃗"/>
                              <m:ctrlPr>
                                <a:rPr lang="fr-FR" sz="3200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fr-FR" sz="3200" b="0" i="0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grad</m:t>
                              </m:r>
                            </m:e>
                          </m:acc>
                          <m:r>
                            <a:rPr lang="fr-FR" sz="3200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fr-FR" sz="3200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3200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fr-FR" sz="3200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nary>
                      <m:r>
                        <a:rPr lang="fr-FR" sz="32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supHide m:val="on"/>
                          <m:ctrlPr>
                            <a:rPr lang="fr-FR" sz="3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fr-FR" sz="3200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nary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.</m:t>
                      </m:r>
                      <m:sSub>
                        <m:sSubPr>
                          <m:ctrlP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sub>
                          <m: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fr-FR" sz="3200" dirty="0"/>
              </a:p>
            </p:txBody>
          </p:sp>
        </mc:Choice>
        <mc:Fallback xmlns="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E6CB954A-A0FA-D16B-3E37-2C97B4D373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172911"/>
                <a:ext cx="11936316" cy="110190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447160DB-FF13-DB0F-0C6B-3B0C64FECE22}"/>
                  </a:ext>
                </a:extLst>
              </p:cNvPr>
              <p:cNvSpPr txBox="1"/>
              <p:nvPr/>
            </p:nvSpPr>
            <p:spPr>
              <a:xfrm>
                <a:off x="341410" y="2900743"/>
                <a:ext cx="11594906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800" dirty="0"/>
                  <a:t>Il est temps de s’intéresser à l’espace </a:t>
                </a:r>
                <a14:m>
                  <m:oMath xmlns:m="http://schemas.openxmlformats.org/officeDocument/2006/math">
                    <m:r>
                      <a:rPr lang="fr-FR" sz="2800" b="0" i="1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fr-FR" sz="2800" dirty="0"/>
                  <a:t> : on considère des conditions limites de Dirichlet </a:t>
                </a:r>
                <a14:m>
                  <m:oMath xmlns:m="http://schemas.openxmlformats.org/officeDocument/2006/math">
                    <m:r>
                      <a:rPr lang="fr-FR" sz="2800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fr-FR" sz="28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28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800" b="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fr-FR" sz="2800" b="0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fr-FR" sz="2800" b="0" i="1" dirty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fr-FR" sz="2800" dirty="0"/>
                  <a:t> sur le bord.</a:t>
                </a:r>
              </a:p>
            </p:txBody>
          </p:sp>
        </mc:Choice>
        <mc:Fallback xmlns="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447160DB-FF13-DB0F-0C6B-3B0C64FECE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410" y="2900743"/>
                <a:ext cx="11594906" cy="954107"/>
              </a:xfrm>
              <a:prstGeom prst="rect">
                <a:avLst/>
              </a:prstGeom>
              <a:blipFill>
                <a:blip r:embed="rId4"/>
                <a:stretch>
                  <a:fillRect l="-1052" t="-6410" b="-1794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ZoneTexte 8">
            <a:extLst>
              <a:ext uri="{FF2B5EF4-FFF2-40B4-BE49-F238E27FC236}">
                <a16:creationId xmlns:a16="http://schemas.microsoft.com/office/drawing/2014/main" id="{AAC3875B-24F4-5221-B8B1-904C830C82F2}"/>
              </a:ext>
            </a:extLst>
          </p:cNvPr>
          <p:cNvSpPr txBox="1"/>
          <p:nvPr/>
        </p:nvSpPr>
        <p:spPr>
          <a:xfrm>
            <a:off x="1008675" y="5587734"/>
            <a:ext cx="99189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/>
              <a:t>Et c’est tout ! </a:t>
            </a:r>
            <a:r>
              <a:rPr lang="fr-FR" sz="3600" i="1" dirty="0"/>
              <a:t>Mais pourquoi s’embêter comme ça ?</a:t>
            </a:r>
          </a:p>
        </p:txBody>
      </p:sp>
    </p:spTree>
    <p:extLst>
      <p:ext uri="{BB962C8B-B14F-4D97-AF65-F5344CB8AC3E}">
        <p14:creationId xmlns:p14="http://schemas.microsoft.com/office/powerpoint/2010/main" val="13084652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3476564D-DA25-62C7-0A05-0C5AB7B8EA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C0059A8-32DC-CCE9-C245-248F31B21B5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D9F7A99A-DCB5-2BE8-68EE-CE2545949D5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4D7D0379-A1E8-1B71-15F4-4546EBAA6769}"/>
                  </a:ext>
                </a:extLst>
              </p:cNvPr>
              <p:cNvSpPr txBox="1"/>
              <p:nvPr/>
            </p:nvSpPr>
            <p:spPr>
              <a:xfrm>
                <a:off x="127842" y="829636"/>
                <a:ext cx="11936316" cy="11019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∀</m:t>
                      </m:r>
                      <m:sSup>
                        <m:sSupPr>
                          <m:ctrlPr>
                            <a:rPr lang="fr-F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fr-F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fr-F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sSubSup>
                        <m:sSubSupPr>
                          <m:ctrlPr>
                            <a:rPr lang="fr-F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fr-F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fr-F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d>
                        <m:dPr>
                          <m:ctrlPr>
                            <a:rPr lang="fr-F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fr-FR" sz="3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</m:d>
                      <m:r>
                        <a:rPr lang="fr-F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 </m:t>
                      </m:r>
                      <m:nary>
                        <m:naryPr>
                          <m:supHide m:val="on"/>
                          <m:ctrlPr>
                            <a:rPr lang="fr-F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fr-FR" sz="3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  <m:sup/>
                        <m:e>
                          <m:acc>
                            <m:accPr>
                              <m:chr m:val="⃗"/>
                              <m:ctrlPr>
                                <a:rPr lang="fr-FR" sz="32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fr-FR" sz="3200" b="0" i="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grad</m:t>
                              </m:r>
                            </m:e>
                          </m:acc>
                          <m:r>
                            <a:rPr lang="fr-FR" sz="3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fr-F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fr-F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fr-F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 </m:t>
                          </m:r>
                          <m:r>
                            <a:rPr lang="fr-F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𝜈</m:t>
                          </m:r>
                          <m:r>
                            <a:rPr lang="fr-F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⃗"/>
                              <m:ctrlPr>
                                <a:rPr lang="fr-FR" sz="32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fr-FR" sz="3200" b="0" i="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grad</m:t>
                              </m:r>
                            </m:e>
                          </m:acc>
                          <m:r>
                            <a:rPr lang="fr-FR" sz="3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fr-FR" sz="32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32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fr-FR" sz="32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nary>
                      <m:r>
                        <a:rPr lang="fr-FR" sz="32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supHide m:val="on"/>
                          <m:ctrlPr>
                            <a:rPr lang="fr-FR" sz="3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fr-FR" sz="3200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nary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.</m:t>
                      </m:r>
                      <m:sSub>
                        <m:sSubPr>
                          <m:ctrlP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sub>
                          <m: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fr-FR" sz="3200" dirty="0"/>
              </a:p>
            </p:txBody>
          </p:sp>
        </mc:Choice>
        <mc:Fallback xmlns="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4D7D0379-A1E8-1B71-15F4-4546EBAA67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842" y="829636"/>
                <a:ext cx="11936316" cy="110190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6F48DD31-A0E3-084C-DA2D-A3FC1EB42A78}"/>
                  </a:ext>
                </a:extLst>
              </p:cNvPr>
              <p:cNvSpPr txBox="1"/>
              <p:nvPr/>
            </p:nvSpPr>
            <p:spPr>
              <a:xfrm>
                <a:off x="637200" y="2064138"/>
                <a:ext cx="11219440" cy="2862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3600" dirty="0"/>
                  <a:t>Car cette équation est à la base de la </a:t>
                </a:r>
                <a:r>
                  <a:rPr lang="fr-FR" sz="3600" i="1" dirty="0"/>
                  <a:t>méthodes des éléments finis</a:t>
                </a:r>
                <a:r>
                  <a:rPr lang="fr-FR" sz="3600" dirty="0"/>
                  <a:t>.</a:t>
                </a:r>
              </a:p>
              <a:p>
                <a:endParaRPr lang="fr-FR" sz="3600" i="1" dirty="0"/>
              </a:p>
              <a:p>
                <a:r>
                  <a:rPr lang="fr-FR" sz="3600" dirty="0"/>
                  <a:t>Il existe des solveurs </a:t>
                </a:r>
                <a:r>
                  <a:rPr lang="fr-FR" sz="3600" b="1" u="sng" dirty="0"/>
                  <a:t>gratuits</a:t>
                </a:r>
                <a:r>
                  <a:rPr lang="fr-FR" sz="3600" dirty="0"/>
                  <a:t> et </a:t>
                </a:r>
                <a:r>
                  <a:rPr lang="fr-FR" sz="3600" b="1" u="sng" dirty="0"/>
                  <a:t>open-source</a:t>
                </a:r>
                <a:r>
                  <a:rPr lang="fr-FR" sz="3600" dirty="0"/>
                  <a:t> qui calculent la solution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3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36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fr-FR" sz="36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</m:oMath>
                </a14:m>
                <a:r>
                  <a:rPr lang="fr-FR" sz="3600" dirty="0"/>
                  <a:t> à partir de la formulation </a:t>
                </a:r>
                <a:r>
                  <a:rPr lang="fr-FR" sz="3600" dirty="0" err="1"/>
                  <a:t>variationnelle</a:t>
                </a:r>
                <a:r>
                  <a:rPr lang="fr-FR" sz="3600" dirty="0"/>
                  <a:t>. </a:t>
                </a:r>
              </a:p>
            </p:txBody>
          </p:sp>
        </mc:Choice>
        <mc:Fallback xmlns="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6F48DD31-A0E3-084C-DA2D-A3FC1EB42A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200" y="2064138"/>
                <a:ext cx="11219440" cy="2862322"/>
              </a:xfrm>
              <a:prstGeom prst="rect">
                <a:avLst/>
              </a:prstGeom>
              <a:blipFill>
                <a:blip r:embed="rId3"/>
                <a:stretch>
                  <a:fillRect l="-1685" t="-3412" b="-724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ZoneTexte 7">
            <a:extLst>
              <a:ext uri="{FF2B5EF4-FFF2-40B4-BE49-F238E27FC236}">
                <a16:creationId xmlns:a16="http://schemas.microsoft.com/office/drawing/2014/main" id="{7437D980-253F-BC8A-3DC1-9D92AD8AB792}"/>
              </a:ext>
            </a:extLst>
          </p:cNvPr>
          <p:cNvSpPr txBox="1"/>
          <p:nvPr/>
        </p:nvSpPr>
        <p:spPr>
          <a:xfrm>
            <a:off x="876300" y="5140411"/>
            <a:ext cx="41243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 err="1">
                <a:hlinkClick r:id="rId4"/>
              </a:rPr>
              <a:t>FEniCSx</a:t>
            </a:r>
            <a:r>
              <a:rPr lang="fr-FR" dirty="0">
                <a:hlinkClick r:id="rId4"/>
              </a:rPr>
              <a:t> | </a:t>
            </a:r>
            <a:r>
              <a:rPr lang="fr-FR" dirty="0" err="1">
                <a:hlinkClick r:id="rId4"/>
              </a:rPr>
              <a:t>FEniCS</a:t>
            </a:r>
            <a:r>
              <a:rPr lang="fr-FR" dirty="0">
                <a:hlinkClick r:id="rId4"/>
              </a:rPr>
              <a:t> Project</a:t>
            </a:r>
            <a:endParaRPr lang="fr-FR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F954B3C0-8D02-3E3F-25FE-47E8A045B4A0}"/>
              </a:ext>
            </a:extLst>
          </p:cNvPr>
          <p:cNvSpPr txBox="1"/>
          <p:nvPr/>
        </p:nvSpPr>
        <p:spPr>
          <a:xfrm>
            <a:off x="876300" y="5705198"/>
            <a:ext cx="37147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hlinkClick r:id="rId5"/>
              </a:rPr>
              <a:t>FreeFEM</a:t>
            </a:r>
            <a:r>
              <a:rPr lang="en-US" dirty="0">
                <a:hlinkClick r:id="rId5"/>
              </a:rPr>
              <a:t> - An open-source PDE Solver using the Finite Element Method</a:t>
            </a:r>
            <a:endParaRPr lang="fr-FR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A2165EFD-846D-AB2A-32B3-B5CA7FEE2D1E}"/>
              </a:ext>
            </a:extLst>
          </p:cNvPr>
          <p:cNvSpPr txBox="1"/>
          <p:nvPr/>
        </p:nvSpPr>
        <p:spPr>
          <a:xfrm>
            <a:off x="5219700" y="514041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6"/>
              </a:rPr>
              <a:t>ONELAB: Open Numerical Engineering </a:t>
            </a:r>
            <a:r>
              <a:rPr lang="en-US" dirty="0" err="1">
                <a:hlinkClick r:id="rId6"/>
              </a:rPr>
              <a:t>LABoratory</a:t>
            </a:r>
            <a:endParaRPr lang="fr-FR" dirty="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2C58FC46-E64D-2BB3-EBC6-281B39256BF6}"/>
              </a:ext>
            </a:extLst>
          </p:cNvPr>
          <p:cNvSpPr txBox="1"/>
          <p:nvPr/>
        </p:nvSpPr>
        <p:spPr>
          <a:xfrm>
            <a:off x="6034087" y="5666266"/>
            <a:ext cx="4467225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fr-FR" sz="3600" dirty="0" err="1">
                <a:hlinkClick r:id="rId7"/>
              </a:rPr>
              <a:t>Netgen</a:t>
            </a:r>
            <a:r>
              <a:rPr lang="fr-FR" sz="3600" dirty="0">
                <a:hlinkClick r:id="rId7"/>
              </a:rPr>
              <a:t>/</a:t>
            </a:r>
            <a:r>
              <a:rPr lang="fr-FR" sz="3600" dirty="0" err="1">
                <a:hlinkClick r:id="rId7"/>
              </a:rPr>
              <a:t>NGSolve</a:t>
            </a:r>
            <a:endParaRPr lang="fr-FR" sz="3600" dirty="0"/>
          </a:p>
        </p:txBody>
      </p:sp>
    </p:spTree>
    <p:extLst>
      <p:ext uri="{BB962C8B-B14F-4D97-AF65-F5344CB8AC3E}">
        <p14:creationId xmlns:p14="http://schemas.microsoft.com/office/powerpoint/2010/main" val="11095759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E02DF6A1-AF6F-7F64-F309-6A3CC17935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3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84796CF-EF18-5D72-1EE3-D6ED62AED4D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479A3F3C-41F6-4BD6-077F-9515DC52EFA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Implémentation</a:t>
            </a:r>
          </a:p>
        </p:txBody>
      </p: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0AAAF1F3-6EA5-1CF8-B1D9-7B0797CC3989}"/>
              </a:ext>
            </a:extLst>
          </p:cNvPr>
          <p:cNvSpPr txBox="1">
            <a:spLocks/>
          </p:cNvSpPr>
          <p:nvPr/>
        </p:nvSpPr>
        <p:spPr>
          <a:xfrm>
            <a:off x="838200" y="1143000"/>
            <a:ext cx="10515600" cy="47101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Ordinateur + internet</a:t>
            </a:r>
          </a:p>
          <a:p>
            <a:endParaRPr lang="fr-FR" dirty="0"/>
          </a:p>
          <a:p>
            <a:r>
              <a:rPr lang="fr-FR" dirty="0"/>
              <a:t>Allez sur la page 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/>
              <a:t>«</a:t>
            </a:r>
            <a:r>
              <a:rPr lang="fr-FR" dirty="0" err="1">
                <a:hlinkClick r:id="rId2"/>
              </a:rPr>
              <a:t>tcherrie</a:t>
            </a:r>
            <a:r>
              <a:rPr lang="fr-FR" dirty="0">
                <a:hlinkClick r:id="rId2"/>
              </a:rPr>
              <a:t>/</a:t>
            </a:r>
            <a:r>
              <a:rPr lang="fr-FR" dirty="0" err="1">
                <a:hlinkClick r:id="rId2"/>
              </a:rPr>
              <a:t>tutorial_optimisation_topologique_GDR_SEED</a:t>
            </a:r>
            <a:r>
              <a:rPr lang="fr-FR" dirty="0">
                <a:hlinkClick r:id="rId2"/>
              </a:rPr>
              <a:t> (github.com)</a:t>
            </a:r>
            <a:r>
              <a:rPr lang="fr-FR" dirty="0"/>
              <a:t>»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  <a:p>
            <a:r>
              <a:rPr lang="fr-FR" dirty="0"/>
              <a:t>Cliquez sur le badge « launch binder »</a:t>
            </a:r>
          </a:p>
          <a:p>
            <a:endParaRPr lang="fr-FR" dirty="0"/>
          </a:p>
          <a:p>
            <a:r>
              <a:rPr lang="fr-FR" dirty="0"/>
              <a:t>Après un temps de chargement, vous tombez sur un notebook </a:t>
            </a:r>
            <a:r>
              <a:rPr lang="fr-FR" dirty="0" err="1"/>
              <a:t>Jupyter</a:t>
            </a:r>
            <a:r>
              <a:rPr lang="fr-FR" dirty="0"/>
              <a:t> ; consultez </a:t>
            </a:r>
            <a:r>
              <a:rPr lang="fr-FR"/>
              <a:t>les tutoriels dans l’ordre.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220383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B703271-AEDB-EE20-F525-FE15EF25C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Objectifs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B5ACCF2-B78D-155A-20DB-F2F63A6572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1) Découvrir en quoi consiste l’optimisation topologique</a:t>
            </a:r>
          </a:p>
          <a:p>
            <a:endParaRPr lang="fr-FR" dirty="0"/>
          </a:p>
          <a:p>
            <a:r>
              <a:rPr lang="fr-FR" dirty="0"/>
              <a:t>2) Se familiariser avec le vocabulaire et les outils mathématiques</a:t>
            </a:r>
          </a:p>
          <a:p>
            <a:endParaRPr lang="fr-FR" dirty="0"/>
          </a:p>
          <a:p>
            <a:r>
              <a:rPr lang="fr-FR" dirty="0"/>
              <a:t>3) Implémenter une optimisation topologique simple : transformateur</a:t>
            </a:r>
          </a:p>
        </p:txBody>
      </p:sp>
    </p:spTree>
    <p:extLst>
      <p:ext uri="{BB962C8B-B14F-4D97-AF65-F5344CB8AC3E}">
        <p14:creationId xmlns:p14="http://schemas.microsoft.com/office/powerpoint/2010/main" val="27745581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ECAD6FB-289B-A971-17B6-8374151AB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Prérequis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DCFD88B-FA98-53EE-24FB-48FCD22F4D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Ordinateur + internet</a:t>
            </a:r>
          </a:p>
          <a:p>
            <a:endParaRPr lang="fr-FR" dirty="0"/>
          </a:p>
          <a:p>
            <a:r>
              <a:rPr lang="fr-FR" dirty="0"/>
              <a:t>Allez sur la page :</a:t>
            </a:r>
          </a:p>
          <a:p>
            <a:pPr marL="0" indent="0">
              <a:buNone/>
            </a:pPr>
            <a:r>
              <a:rPr lang="fr-FR" dirty="0"/>
              <a:t>«</a:t>
            </a:r>
            <a:r>
              <a:rPr lang="fr-FR" dirty="0" err="1">
                <a:hlinkClick r:id="rId2"/>
              </a:rPr>
              <a:t>tcherrie</a:t>
            </a:r>
            <a:r>
              <a:rPr lang="fr-FR" dirty="0">
                <a:hlinkClick r:id="rId2"/>
              </a:rPr>
              <a:t>/</a:t>
            </a:r>
            <a:r>
              <a:rPr lang="fr-FR" dirty="0" err="1">
                <a:hlinkClick r:id="rId2"/>
              </a:rPr>
              <a:t>tutorial_optimisation_topologique_GDR_SEED</a:t>
            </a:r>
            <a:r>
              <a:rPr lang="fr-FR" dirty="0">
                <a:hlinkClick r:id="rId2"/>
              </a:rPr>
              <a:t> (github.com)</a:t>
            </a:r>
            <a:r>
              <a:rPr lang="fr-FR" dirty="0"/>
              <a:t>»</a:t>
            </a:r>
          </a:p>
          <a:p>
            <a:pPr marL="0" indent="0">
              <a:buNone/>
            </a:pPr>
            <a:endParaRPr lang="fr-FR" dirty="0"/>
          </a:p>
          <a:p>
            <a:r>
              <a:rPr lang="fr-FR" dirty="0"/>
              <a:t>Cliquez sur le badge « launch binder »</a:t>
            </a:r>
          </a:p>
        </p:txBody>
      </p:sp>
    </p:spTree>
    <p:extLst>
      <p:ext uri="{BB962C8B-B14F-4D97-AF65-F5344CB8AC3E}">
        <p14:creationId xmlns:p14="http://schemas.microsoft.com/office/powerpoint/2010/main" val="11321084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ultiplicateur de Lagrange - Lagrange multiplier - abcdef.wiki">
            <a:extLst>
              <a:ext uri="{FF2B5EF4-FFF2-40B4-BE49-F238E27FC236}">
                <a16:creationId xmlns:a16="http://schemas.microsoft.com/office/drawing/2014/main" id="{83F48866-EA3C-B984-B440-559970E0CB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22"/>
          <a:stretch/>
        </p:blipFill>
        <p:spPr bwMode="auto">
          <a:xfrm>
            <a:off x="8459686" y="4093989"/>
            <a:ext cx="3219696" cy="2698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1C1B905C-233B-8718-3926-8241593B8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1) Qu’est ce que l’optimisation topologique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D1BC5CF-069D-6586-A9F5-C9C0B3C68D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5931" y="1723255"/>
            <a:ext cx="11506195" cy="661341"/>
          </a:xfrm>
        </p:spPr>
        <p:txBody>
          <a:bodyPr/>
          <a:lstStyle/>
          <a:p>
            <a:r>
              <a:rPr lang="fr-FR" b="1" u="sng" dirty="0"/>
              <a:t>Optimisation</a:t>
            </a:r>
            <a:r>
              <a:rPr lang="fr-FR" dirty="0"/>
              <a:t> : </a:t>
            </a:r>
            <a:r>
              <a:rPr lang="fr-FR" sz="2800" dirty="0">
                <a:latin typeface="Book Antiqua" panose="02040602050305030304" pitchFamily="18" charset="0"/>
              </a:rPr>
              <a:t>Art de </a:t>
            </a:r>
            <a:r>
              <a:rPr lang="fr-FR" sz="2800" b="1" dirty="0">
                <a:latin typeface="Book Antiqua" panose="02040602050305030304" pitchFamily="18" charset="0"/>
              </a:rPr>
              <a:t>minimiser un coût </a:t>
            </a:r>
            <a:r>
              <a:rPr lang="fr-FR" sz="2800" dirty="0">
                <a:latin typeface="Book Antiqua" panose="02040602050305030304" pitchFamily="18" charset="0"/>
              </a:rPr>
              <a:t>en </a:t>
            </a:r>
            <a:r>
              <a:rPr lang="fr-FR" sz="2800" b="1" dirty="0">
                <a:latin typeface="Book Antiqua" panose="02040602050305030304" pitchFamily="18" charset="0"/>
              </a:rPr>
              <a:t>respectant des contraintes</a:t>
            </a:r>
            <a:r>
              <a:rPr lang="fr-FR" sz="2800" dirty="0">
                <a:latin typeface="Book Antiqua" panose="02040602050305030304" pitchFamily="18" charset="0"/>
              </a:rPr>
              <a:t>.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3BCF1A60-57DE-B038-F408-943C8F343360}"/>
              </a:ext>
            </a:extLst>
          </p:cNvPr>
          <p:cNvSpPr txBox="1"/>
          <p:nvPr/>
        </p:nvSpPr>
        <p:spPr>
          <a:xfrm>
            <a:off x="0" y="2732861"/>
            <a:ext cx="36099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i="1" dirty="0">
                <a:latin typeface="Book Antiqua" panose="02040602050305030304" pitchFamily="18" charset="0"/>
              </a:rPr>
              <a:t>Autrement dit 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E1142720-4629-F2AA-076F-0B242171B392}"/>
                  </a:ext>
                </a:extLst>
              </p:cNvPr>
              <p:cNvSpPr txBox="1"/>
              <p:nvPr/>
            </p:nvSpPr>
            <p:spPr>
              <a:xfrm>
                <a:off x="273689" y="3980689"/>
                <a:ext cx="8105776" cy="15460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3200" dirty="0">
                    <a:latin typeface="Book Antiqua" panose="02040602050305030304" pitchFamily="18" charset="0"/>
                  </a:rPr>
                  <a:t>Trouver :			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32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fr-FR" sz="3200" b="0" i="1" smtClean="0">
                            <a:latin typeface="Cambria Math" panose="02040503050406030204" pitchFamily="18" charset="0"/>
                          </a:rPr>
                          <m:t>𝑜𝑝𝑡</m:t>
                        </m:r>
                      </m:sub>
                    </m:sSub>
                    <m:r>
                      <a:rPr lang="fr-FR" sz="32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fr-FR" sz="32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fr-FR" sz="3200" b="0" i="0" smtClean="0">
                            <a:latin typeface="Cambria Math" panose="02040503050406030204" pitchFamily="18" charset="0"/>
                          </a:rPr>
                          <m:t>arg</m:t>
                        </m:r>
                      </m:fName>
                      <m:e>
                        <m:func>
                          <m:funcPr>
                            <m:ctrlPr>
                              <a:rPr lang="fr-FR" sz="32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fr-FR" sz="3200" b="0" i="0" smtClean="0">
                                <a:latin typeface="Cambria Math" panose="02040503050406030204" pitchFamily="18" charset="0"/>
                              </a:rPr>
                              <m:t>min</m:t>
                            </m:r>
                          </m:fName>
                          <m:e>
                            <m:r>
                              <a:rPr lang="fr-FR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fr-FR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fr-FR" sz="32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</m:d>
                          </m:e>
                        </m:func>
                      </m:e>
                    </m:func>
                  </m:oMath>
                </a14:m>
                <a:endParaRPr lang="fr-FR" sz="3200" dirty="0">
                  <a:latin typeface="Book Antiqua" panose="02040602050305030304" pitchFamily="18" charset="0"/>
                </a:endParaRPr>
              </a:p>
              <a:p>
                <a:r>
                  <a:rPr lang="fr-FR" sz="3200" dirty="0">
                    <a:latin typeface="Book Antiqua" panose="02040602050305030304" pitchFamily="18" charset="0"/>
                  </a:rPr>
                  <a:t>Sous contrainte : 	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32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fr-FR" sz="3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fr-FR" sz="32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sz="32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fr-FR" sz="3200" b="0" i="1" smtClean="0">
                        <a:latin typeface="Cambria Math" panose="02040503050406030204" pitchFamily="18" charset="0"/>
                      </a:rPr>
                      <m:t>)≤0</m:t>
                    </m:r>
                  </m:oMath>
                </a14:m>
                <a:r>
                  <a:rPr lang="fr-FR" sz="3200" dirty="0">
                    <a:latin typeface="Book Antiqua" panose="02040602050305030304" pitchFamily="18" charset="0"/>
                  </a:rPr>
                  <a:t>,  </a:t>
                </a:r>
                <a14:m>
                  <m:oMath xmlns:m="http://schemas.openxmlformats.org/officeDocument/2006/math">
                    <m:r>
                      <a:rPr lang="fr-FR" sz="32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fr-FR" sz="3200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⟦"/>
                        <m:endChr m:val="⟧"/>
                        <m:ctrlPr>
                          <a:rPr lang="fr-FR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3200" b="0" i="1" smtClean="0"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lang="fr-FR" sz="3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fr-FR" sz="2800" dirty="0">
                    <a:latin typeface="Book Antiqua" panose="02040602050305030304" pitchFamily="18" charset="0"/>
                  </a:rPr>
                  <a:t>	</a:t>
                </a:r>
              </a:p>
            </p:txBody>
          </p:sp>
        </mc:Choice>
        <mc:Fallback xmlns="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E1142720-4629-F2AA-076F-0B242171B3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689" y="3980689"/>
                <a:ext cx="8105776" cy="1546064"/>
              </a:xfrm>
              <a:prstGeom prst="rect">
                <a:avLst/>
              </a:prstGeom>
              <a:blipFill>
                <a:blip r:embed="rId3"/>
                <a:stretch>
                  <a:fillRect l="-1955" t="-472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Connecteur droit avec flèche 5">
            <a:extLst>
              <a:ext uri="{FF2B5EF4-FFF2-40B4-BE49-F238E27FC236}">
                <a16:creationId xmlns:a16="http://schemas.microsoft.com/office/drawing/2014/main" id="{B501BB2E-59DE-18FB-B426-48AC03F83704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6729415" y="3429170"/>
            <a:ext cx="300777" cy="65057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ZoneTexte 6">
            <a:extLst>
              <a:ext uri="{FF2B5EF4-FFF2-40B4-BE49-F238E27FC236}">
                <a16:creationId xmlns:a16="http://schemas.microsoft.com/office/drawing/2014/main" id="{316B1377-28E5-05B3-6DC2-49FD234CE17F}"/>
              </a:ext>
            </a:extLst>
          </p:cNvPr>
          <p:cNvSpPr txBox="1"/>
          <p:nvPr/>
        </p:nvSpPr>
        <p:spPr>
          <a:xfrm>
            <a:off x="5686429" y="2721284"/>
            <a:ext cx="20859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latin typeface="Book Antiqua" panose="02040602050305030304" pitchFamily="18" charset="0"/>
              </a:rPr>
              <a:t>Fonction objectif scalaire (coût)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9CDF65C6-A848-A243-8157-7AB85D58F684}"/>
              </a:ext>
            </a:extLst>
          </p:cNvPr>
          <p:cNvSpPr txBox="1"/>
          <p:nvPr/>
        </p:nvSpPr>
        <p:spPr>
          <a:xfrm>
            <a:off x="3152034" y="2942072"/>
            <a:ext cx="20097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latin typeface="Book Antiqua" panose="02040602050305030304" pitchFamily="18" charset="0"/>
              </a:rPr>
              <a:t>Variables d’optimisation</a:t>
            </a:r>
          </a:p>
        </p:txBody>
      </p: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7E38351B-92F4-0010-E5B8-8CD073DEFE77}"/>
              </a:ext>
            </a:extLst>
          </p:cNvPr>
          <p:cNvCxnSpPr>
            <a:cxnSpLocks/>
          </p:cNvCxnSpPr>
          <p:nvPr/>
        </p:nvCxnSpPr>
        <p:spPr>
          <a:xfrm>
            <a:off x="4144488" y="3561986"/>
            <a:ext cx="314696" cy="60133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ZoneTexte 9">
            <a:extLst>
              <a:ext uri="{FF2B5EF4-FFF2-40B4-BE49-F238E27FC236}">
                <a16:creationId xmlns:a16="http://schemas.microsoft.com/office/drawing/2014/main" id="{FABB9D96-8B50-1CD1-1ABF-56BD038355C0}"/>
              </a:ext>
            </a:extLst>
          </p:cNvPr>
          <p:cNvSpPr txBox="1"/>
          <p:nvPr/>
        </p:nvSpPr>
        <p:spPr>
          <a:xfrm>
            <a:off x="2569215" y="5761071"/>
            <a:ext cx="2895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latin typeface="Book Antiqua" panose="02040602050305030304" pitchFamily="18" charset="0"/>
              </a:rPr>
              <a:t>Fonctions de contrainte</a:t>
            </a:r>
          </a:p>
        </p:txBody>
      </p: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38645B50-1025-D97C-C371-2F110B2C3A56}"/>
              </a:ext>
            </a:extLst>
          </p:cNvPr>
          <p:cNvCxnSpPr>
            <a:cxnSpLocks/>
            <a:stCxn id="10" idx="0"/>
          </p:cNvCxnSpPr>
          <p:nvPr/>
        </p:nvCxnSpPr>
        <p:spPr>
          <a:xfrm flipV="1">
            <a:off x="4017015" y="5072723"/>
            <a:ext cx="209550" cy="68834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30" name="Groupe 29">
            <a:extLst>
              <a:ext uri="{FF2B5EF4-FFF2-40B4-BE49-F238E27FC236}">
                <a16:creationId xmlns:a16="http://schemas.microsoft.com/office/drawing/2014/main" id="{FB0830B9-CCBC-EC51-8ABA-A406345C7B08}"/>
              </a:ext>
            </a:extLst>
          </p:cNvPr>
          <p:cNvGrpSpPr/>
          <p:nvPr/>
        </p:nvGrpSpPr>
        <p:grpSpPr>
          <a:xfrm>
            <a:off x="8310255" y="2254093"/>
            <a:ext cx="3473532" cy="1955710"/>
            <a:chOff x="8310255" y="2254092"/>
            <a:chExt cx="3473532" cy="3089323"/>
          </a:xfrm>
        </p:grpSpPr>
        <p:cxnSp>
          <p:nvCxnSpPr>
            <p:cNvPr id="16" name="Connecteur droit avec flèche 15">
              <a:extLst>
                <a:ext uri="{FF2B5EF4-FFF2-40B4-BE49-F238E27FC236}">
                  <a16:creationId xmlns:a16="http://schemas.microsoft.com/office/drawing/2014/main" id="{DF0E68B9-4BF9-682C-B4D3-47B20A040D8C}"/>
                </a:ext>
              </a:extLst>
            </p:cNvPr>
            <p:cNvCxnSpPr/>
            <p:nvPr/>
          </p:nvCxnSpPr>
          <p:spPr>
            <a:xfrm>
              <a:off x="8310255" y="4841024"/>
              <a:ext cx="347353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Connecteur droit avec flèche 16">
              <a:extLst>
                <a:ext uri="{FF2B5EF4-FFF2-40B4-BE49-F238E27FC236}">
                  <a16:creationId xmlns:a16="http://schemas.microsoft.com/office/drawing/2014/main" id="{BABD9B58-BAC9-F98B-44A2-9A92FE342F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47071" y="2254092"/>
              <a:ext cx="0" cy="2791731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0" name="Forme libre : forme 19">
              <a:extLst>
                <a:ext uri="{FF2B5EF4-FFF2-40B4-BE49-F238E27FC236}">
                  <a16:creationId xmlns:a16="http://schemas.microsoft.com/office/drawing/2014/main" id="{7EFD1479-05D7-A78D-B17B-F67E63693391}"/>
                </a:ext>
              </a:extLst>
            </p:cNvPr>
            <p:cNvSpPr/>
            <p:nvPr/>
          </p:nvSpPr>
          <p:spPr>
            <a:xfrm>
              <a:off x="8459686" y="2742118"/>
              <a:ext cx="2974769" cy="1770708"/>
            </a:xfrm>
            <a:custGeom>
              <a:avLst/>
              <a:gdLst>
                <a:gd name="connsiteX0" fmla="*/ 0 w 2974769"/>
                <a:gd name="connsiteY0" fmla="*/ 0 h 1770708"/>
                <a:gd name="connsiteX1" fmla="*/ 736270 w 2974769"/>
                <a:gd name="connsiteY1" fmla="*/ 1009403 h 1770708"/>
                <a:gd name="connsiteX2" fmla="*/ 1151906 w 2974769"/>
                <a:gd name="connsiteY2" fmla="*/ 1466603 h 1770708"/>
                <a:gd name="connsiteX3" fmla="*/ 1549730 w 2974769"/>
                <a:gd name="connsiteY3" fmla="*/ 1710047 h 1770708"/>
                <a:gd name="connsiteX4" fmla="*/ 2179122 w 2974769"/>
                <a:gd name="connsiteY4" fmla="*/ 1721922 h 1770708"/>
                <a:gd name="connsiteX5" fmla="*/ 2755075 w 2974769"/>
                <a:gd name="connsiteY5" fmla="*/ 1145969 h 1770708"/>
                <a:gd name="connsiteX6" fmla="*/ 2974769 w 2974769"/>
                <a:gd name="connsiteY6" fmla="*/ 469075 h 1770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74769" h="1770708">
                  <a:moveTo>
                    <a:pt x="0" y="0"/>
                  </a:moveTo>
                  <a:cubicBezTo>
                    <a:pt x="272143" y="382484"/>
                    <a:pt x="544286" y="764969"/>
                    <a:pt x="736270" y="1009403"/>
                  </a:cubicBezTo>
                  <a:cubicBezTo>
                    <a:pt x="928254" y="1253837"/>
                    <a:pt x="1016330" y="1349829"/>
                    <a:pt x="1151906" y="1466603"/>
                  </a:cubicBezTo>
                  <a:cubicBezTo>
                    <a:pt x="1287482" y="1583377"/>
                    <a:pt x="1378527" y="1667494"/>
                    <a:pt x="1549730" y="1710047"/>
                  </a:cubicBezTo>
                  <a:cubicBezTo>
                    <a:pt x="1720933" y="1752600"/>
                    <a:pt x="1978231" y="1815935"/>
                    <a:pt x="2179122" y="1721922"/>
                  </a:cubicBezTo>
                  <a:cubicBezTo>
                    <a:pt x="2380013" y="1627909"/>
                    <a:pt x="2622467" y="1354777"/>
                    <a:pt x="2755075" y="1145969"/>
                  </a:cubicBezTo>
                  <a:cubicBezTo>
                    <a:pt x="2887683" y="937161"/>
                    <a:pt x="2931226" y="703118"/>
                    <a:pt x="2974769" y="469075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ZoneTexte 20">
                  <a:extLst>
                    <a:ext uri="{FF2B5EF4-FFF2-40B4-BE49-F238E27FC236}">
                      <a16:creationId xmlns:a16="http://schemas.microsoft.com/office/drawing/2014/main" id="{DEE5FB27-1960-C5DB-078C-77C3901C1102}"/>
                    </a:ext>
                  </a:extLst>
                </p:cNvPr>
                <p:cNvSpPr txBox="1"/>
                <p:nvPr/>
              </p:nvSpPr>
              <p:spPr>
                <a:xfrm>
                  <a:off x="11291519" y="4758640"/>
                  <a:ext cx="492268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sz="3200" b="1" i="1" dirty="0" smtClean="0">
                            <a:latin typeface="Cambria Math" panose="02040503050406030204" pitchFamily="18" charset="0"/>
                          </a:rPr>
                          <m:t>𝒙</m:t>
                        </m:r>
                      </m:oMath>
                    </m:oMathPara>
                  </a14:m>
                  <a:endParaRPr lang="fr-FR" sz="3200" b="1" dirty="0"/>
                </a:p>
              </p:txBody>
            </p:sp>
          </mc:Choice>
          <mc:Fallback xmlns="">
            <p:sp>
              <p:nvSpPr>
                <p:cNvPr id="21" name="ZoneTexte 20">
                  <a:extLst>
                    <a:ext uri="{FF2B5EF4-FFF2-40B4-BE49-F238E27FC236}">
                      <a16:creationId xmlns:a16="http://schemas.microsoft.com/office/drawing/2014/main" id="{DEE5FB27-1960-C5DB-078C-77C3901C110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91519" y="4758640"/>
                  <a:ext cx="492268" cy="584775"/>
                </a:xfrm>
                <a:prstGeom prst="rect">
                  <a:avLst/>
                </a:prstGeom>
                <a:blipFill>
                  <a:blip r:embed="rId4"/>
                  <a:stretch>
                    <a:fillRect b="-16393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ZoneTexte 21">
                  <a:extLst>
                    <a:ext uri="{FF2B5EF4-FFF2-40B4-BE49-F238E27FC236}">
                      <a16:creationId xmlns:a16="http://schemas.microsoft.com/office/drawing/2014/main" id="{683A81B5-867B-ED6C-910B-933A4240843B}"/>
                    </a:ext>
                  </a:extLst>
                </p:cNvPr>
                <p:cNvSpPr txBox="1"/>
                <p:nvPr/>
              </p:nvSpPr>
              <p:spPr>
                <a:xfrm>
                  <a:off x="8924063" y="2286659"/>
                  <a:ext cx="1076445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sz="3200" b="0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fr-FR" sz="3200" b="1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sz="3200" b="1" i="1" dirty="0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fr-FR" sz="3200" b="1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fr-FR" sz="3200" b="1" dirty="0"/>
                </a:p>
              </p:txBody>
            </p:sp>
          </mc:Choice>
          <mc:Fallback xmlns="">
            <p:sp>
              <p:nvSpPr>
                <p:cNvPr id="22" name="ZoneTexte 21">
                  <a:extLst>
                    <a:ext uri="{FF2B5EF4-FFF2-40B4-BE49-F238E27FC236}">
                      <a16:creationId xmlns:a16="http://schemas.microsoft.com/office/drawing/2014/main" id="{683A81B5-867B-ED6C-910B-933A4240843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24063" y="2286659"/>
                  <a:ext cx="1076445" cy="584775"/>
                </a:xfrm>
                <a:prstGeom prst="rect">
                  <a:avLst/>
                </a:prstGeom>
                <a:blipFill>
                  <a:blip r:embed="rId5"/>
                  <a:stretch>
                    <a:fillRect b="-40984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5" name="Connecteur droit 24">
              <a:extLst>
                <a:ext uri="{FF2B5EF4-FFF2-40B4-BE49-F238E27FC236}">
                  <a16:creationId xmlns:a16="http://schemas.microsoft.com/office/drawing/2014/main" id="{D74A7CBC-A6BA-44AF-BB85-A5CDCFC60025}"/>
                </a:ext>
              </a:extLst>
            </p:cNvPr>
            <p:cNvCxnSpPr/>
            <p:nvPr/>
          </p:nvCxnSpPr>
          <p:spPr>
            <a:xfrm>
              <a:off x="10400312" y="4512826"/>
              <a:ext cx="0" cy="328198"/>
            </a:xfrm>
            <a:prstGeom prst="line">
              <a:avLst/>
            </a:prstGeom>
            <a:ln w="28575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ZoneTexte 25">
                  <a:extLst>
                    <a:ext uri="{FF2B5EF4-FFF2-40B4-BE49-F238E27FC236}">
                      <a16:creationId xmlns:a16="http://schemas.microsoft.com/office/drawing/2014/main" id="{00FD106A-5480-CFC6-9C79-5B67BD9624F1}"/>
                    </a:ext>
                  </a:extLst>
                </p:cNvPr>
                <p:cNvSpPr txBox="1"/>
                <p:nvPr/>
              </p:nvSpPr>
              <p:spPr>
                <a:xfrm>
                  <a:off x="9976189" y="4714589"/>
                  <a:ext cx="953085" cy="62882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sz="3200" b="1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3200" b="1" i="1" dirty="0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fr-FR" sz="3200" b="0" i="1" dirty="0" smtClean="0">
                                <a:latin typeface="Cambria Math" panose="02040503050406030204" pitchFamily="18" charset="0"/>
                              </a:rPr>
                              <m:t>𝑜𝑝𝑡</m:t>
                            </m:r>
                          </m:sub>
                        </m:sSub>
                      </m:oMath>
                    </m:oMathPara>
                  </a14:m>
                  <a:endParaRPr lang="fr-FR" sz="3200" b="1" dirty="0"/>
                </a:p>
              </p:txBody>
            </p:sp>
          </mc:Choice>
          <mc:Fallback xmlns="">
            <p:sp>
              <p:nvSpPr>
                <p:cNvPr id="26" name="ZoneTexte 25">
                  <a:extLst>
                    <a:ext uri="{FF2B5EF4-FFF2-40B4-BE49-F238E27FC236}">
                      <a16:creationId xmlns:a16="http://schemas.microsoft.com/office/drawing/2014/main" id="{00FD106A-5480-CFC6-9C79-5B67BD9624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76189" y="4714589"/>
                  <a:ext cx="953085" cy="628826"/>
                </a:xfrm>
                <a:prstGeom prst="rect">
                  <a:avLst/>
                </a:prstGeom>
                <a:blipFill>
                  <a:blip r:embed="rId6"/>
                  <a:stretch>
                    <a:fillRect b="-43939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2" name="ZoneTexte 31">
            <a:extLst>
              <a:ext uri="{FF2B5EF4-FFF2-40B4-BE49-F238E27FC236}">
                <a16:creationId xmlns:a16="http://schemas.microsoft.com/office/drawing/2014/main" id="{1C97C500-7DCB-D11E-3E1F-3F468B93C4B2}"/>
              </a:ext>
            </a:extLst>
          </p:cNvPr>
          <p:cNvSpPr txBox="1"/>
          <p:nvPr/>
        </p:nvSpPr>
        <p:spPr>
          <a:xfrm>
            <a:off x="11046551" y="6531077"/>
            <a:ext cx="98220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100" dirty="0" err="1">
                <a:hlinkClick r:id="rId7"/>
              </a:rPr>
              <a:t>fr.abcdef.wiki</a:t>
            </a:r>
            <a:endParaRPr lang="fr-FR" sz="1100" dirty="0"/>
          </a:p>
        </p:txBody>
      </p:sp>
    </p:spTree>
    <p:extLst>
      <p:ext uri="{BB962C8B-B14F-4D97-AF65-F5344CB8AC3E}">
        <p14:creationId xmlns:p14="http://schemas.microsoft.com/office/powerpoint/2010/main" val="934985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7" grpId="0"/>
      <p:bldP spid="8" grpId="0"/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b="1" dirty="0"/>
              <a:t>1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AE585-57F8-42D9-BE36-DBC35DCF3239}" type="slidenum">
              <a:rPr lang="fr-FR" smtClean="0"/>
              <a:pPr/>
              <a:t>4</a:t>
            </a:fld>
            <a:endParaRPr lang="fr-FR" dirty="0"/>
          </a:p>
        </p:txBody>
      </p:sp>
      <p:sp>
        <p:nvSpPr>
          <p:cNvPr id="5" name="Titr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b="1" dirty="0"/>
              <a:t>Introduction</a:t>
            </a: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3EFEDC1F-1085-245A-4567-2EA0DCC24F1D}"/>
              </a:ext>
            </a:extLst>
          </p:cNvPr>
          <p:cNvSpPr txBox="1">
            <a:spLocks/>
          </p:cNvSpPr>
          <p:nvPr/>
        </p:nvSpPr>
        <p:spPr>
          <a:xfrm>
            <a:off x="647700" y="510474"/>
            <a:ext cx="10515600" cy="7837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800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rPr>
              <a:t>B) Qu’est ce que l’optimisation ?</a:t>
            </a:r>
            <a:endParaRPr lang="fr-FR" sz="2800" dirty="0">
              <a:solidFill>
                <a:schemeClr val="accent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Espace réservé du contenu 7">
            <a:extLst>
              <a:ext uri="{FF2B5EF4-FFF2-40B4-BE49-F238E27FC236}">
                <a16:creationId xmlns:a16="http://schemas.microsoft.com/office/drawing/2014/main" id="{036D9848-0798-A2DC-0A21-985C731E8DB3}"/>
              </a:ext>
            </a:extLst>
          </p:cNvPr>
          <p:cNvSpPr txBox="1">
            <a:spLocks/>
          </p:cNvSpPr>
          <p:nvPr/>
        </p:nvSpPr>
        <p:spPr>
          <a:xfrm>
            <a:off x="936625" y="1397824"/>
            <a:ext cx="2562226" cy="5232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i="1">
                <a:latin typeface="Book Antiqua" panose="02040602050305030304" pitchFamily="18" charset="0"/>
              </a:rPr>
              <a:t>Exemple simple</a:t>
            </a:r>
            <a:endParaRPr lang="fr-FR" i="1" dirty="0">
              <a:latin typeface="Book Antiqua" panose="02040602050305030304" pitchFamily="18" charset="0"/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985E010A-22C4-2677-70EB-9FA8546FB4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051" y="2996508"/>
            <a:ext cx="5326212" cy="308530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67232363-2624-204B-A403-FE90D6A1F9A5}"/>
                  </a:ext>
                </a:extLst>
              </p:cNvPr>
              <p:cNvSpPr txBox="1"/>
              <p:nvPr/>
            </p:nvSpPr>
            <p:spPr>
              <a:xfrm>
                <a:off x="4565649" y="1294231"/>
                <a:ext cx="7134227" cy="151759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fr-FR" sz="2800" dirty="0">
                    <a:latin typeface="Book Antiqua" panose="02040602050305030304" pitchFamily="18" charset="0"/>
                  </a:rPr>
                  <a:t>Trouver :			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𝑜𝑝𝑡</m:t>
                        </m:r>
                      </m:sub>
                    </m:sSub>
                    <m:r>
                      <a:rPr lang="fr-FR" sz="28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fr-FR" sz="28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fr-FR" sz="2800" b="0" i="0" smtClean="0">
                            <a:latin typeface="Cambria Math" panose="02040503050406030204" pitchFamily="18" charset="0"/>
                          </a:rPr>
                          <m:t>arg</m:t>
                        </m:r>
                      </m:fName>
                      <m:e>
                        <m:func>
                          <m:funcPr>
                            <m:ctrlPr>
                              <a:rPr lang="fr-FR" sz="28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fr-FR" sz="2800" b="0" i="0" smtClean="0">
                                <a:latin typeface="Cambria Math" panose="02040503050406030204" pitchFamily="18" charset="0"/>
                              </a:rPr>
                              <m:t>min</m:t>
                            </m:r>
                          </m:fName>
                          <m:e>
                            <m:r>
                              <a:rPr lang="fr-FR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ℱ</m:t>
                            </m:r>
                            <m:d>
                              <m:dPr>
                                <m:ctrlPr>
                                  <a:rPr lang="fr-FR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fr-FR" sz="28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</m:e>
                    </m:func>
                  </m:oMath>
                </a14:m>
                <a:endParaRPr lang="fr-FR" sz="2800" dirty="0">
                  <a:latin typeface="Book Antiqua" panose="02040602050305030304" pitchFamily="18" charset="0"/>
                </a:endParaRPr>
              </a:p>
              <a:p>
                <a:r>
                  <a:rPr lang="fr-FR" sz="2800" dirty="0">
                    <a:latin typeface="Book Antiqua" panose="02040602050305030304" pitchFamily="18" charset="0"/>
                  </a:rPr>
                  <a:t>Sous contrainte : 		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fr-FR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fr-FR" sz="2800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fr-FR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fr-FR" sz="2800" b="0" i="1" smtClean="0">
                                <a:latin typeface="Cambria Math" panose="02040503050406030204" pitchFamily="18" charset="0"/>
                              </a:rPr>
                              <m:t>≤2</m:t>
                            </m:r>
                          </m:e>
                          <m:e>
                            <m:r>
                              <a:rPr lang="fr-FR" sz="280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fr-FR" sz="2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fr-FR" sz="2800" i="1">
                                <a:latin typeface="Cambria Math" panose="02040503050406030204" pitchFamily="18" charset="0"/>
                              </a:rPr>
                              <m:t>≤4</m:t>
                            </m:r>
                          </m:e>
                        </m:eqArr>
                      </m:e>
                    </m:d>
                  </m:oMath>
                </a14:m>
                <a:r>
                  <a:rPr lang="fr-FR" sz="2400" dirty="0">
                    <a:latin typeface="Book Antiqua" panose="02040602050305030304" pitchFamily="18" charset="0"/>
                  </a:rPr>
                  <a:t>	</a:t>
                </a:r>
              </a:p>
            </p:txBody>
          </p:sp>
        </mc:Choice>
        <mc:Fallback xmlns="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67232363-2624-204B-A403-FE90D6A1F9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5649" y="1294231"/>
                <a:ext cx="7134227" cy="1517595"/>
              </a:xfrm>
              <a:prstGeom prst="rect">
                <a:avLst/>
              </a:prstGeom>
              <a:blipFill>
                <a:blip r:embed="rId3"/>
                <a:stretch>
                  <a:fillRect l="-1706" t="-318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ZoneTexte 9">
            <a:extLst>
              <a:ext uri="{FF2B5EF4-FFF2-40B4-BE49-F238E27FC236}">
                <a16:creationId xmlns:a16="http://schemas.microsoft.com/office/drawing/2014/main" id="{04383D56-7F48-6BB3-FFED-F38A3ECAA9CB}"/>
              </a:ext>
            </a:extLst>
          </p:cNvPr>
          <p:cNvSpPr txBox="1"/>
          <p:nvPr/>
        </p:nvSpPr>
        <p:spPr>
          <a:xfrm>
            <a:off x="6099176" y="3029157"/>
            <a:ext cx="47910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latin typeface="Book Antiqua" panose="02040602050305030304" pitchFamily="18" charset="0"/>
              </a:rPr>
              <a:t>Méthode 1 </a:t>
            </a:r>
            <a:r>
              <a:rPr lang="fr-FR" sz="2400" dirty="0">
                <a:latin typeface="Book Antiqua" panose="02040602050305030304" pitchFamily="18" charset="0"/>
              </a:rPr>
              <a:t>: On trace la fonction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5E071A65-A4AA-4E70-0D95-5F735EA80DE0}"/>
                  </a:ext>
                </a:extLst>
              </p:cNvPr>
              <p:cNvSpPr txBox="1"/>
              <p:nvPr/>
            </p:nvSpPr>
            <p:spPr>
              <a:xfrm>
                <a:off x="5260976" y="3376055"/>
                <a:ext cx="4476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5E071A65-A4AA-4E70-0D95-5F735EA80D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0976" y="3376055"/>
                <a:ext cx="447675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6C801863-964D-2C69-6C75-4825F5501EB7}"/>
                  </a:ext>
                </a:extLst>
              </p:cNvPr>
              <p:cNvSpPr txBox="1"/>
              <p:nvPr/>
            </p:nvSpPr>
            <p:spPr>
              <a:xfrm>
                <a:off x="50801" y="3230102"/>
                <a:ext cx="4476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ℱ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6C801863-964D-2C69-6C75-4825F5501E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01" y="3230102"/>
                <a:ext cx="447675" cy="461665"/>
              </a:xfrm>
              <a:prstGeom prst="rect">
                <a:avLst/>
              </a:prstGeom>
              <a:blipFill>
                <a:blip r:embed="rId5"/>
                <a:stretch>
                  <a:fillRect l="-2703" r="-97297" b="-1710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ZoneTexte 12">
            <a:extLst>
              <a:ext uri="{FF2B5EF4-FFF2-40B4-BE49-F238E27FC236}">
                <a16:creationId xmlns:a16="http://schemas.microsoft.com/office/drawing/2014/main" id="{1CE884E7-A54A-5D35-AF3A-865191829E43}"/>
              </a:ext>
            </a:extLst>
          </p:cNvPr>
          <p:cNvSpPr txBox="1"/>
          <p:nvPr/>
        </p:nvSpPr>
        <p:spPr>
          <a:xfrm>
            <a:off x="6554641" y="3501605"/>
            <a:ext cx="53262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i="1" u="sng" dirty="0">
                <a:solidFill>
                  <a:srgbClr val="FF0000"/>
                </a:solidFill>
                <a:latin typeface="Book Antiqua" panose="02040602050305030304" pitchFamily="18" charset="0"/>
              </a:rPr>
              <a:t>Souvent bien trop long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4AB452BD-6C3A-F0A3-407C-1AC3B6DD85AA}"/>
              </a:ext>
            </a:extLst>
          </p:cNvPr>
          <p:cNvSpPr txBox="1"/>
          <p:nvPr/>
        </p:nvSpPr>
        <p:spPr>
          <a:xfrm>
            <a:off x="6099176" y="4404623"/>
            <a:ext cx="56007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latin typeface="Book Antiqua" panose="02040602050305030304" pitchFamily="18" charset="0"/>
              </a:rPr>
              <a:t>Méthode 2 </a:t>
            </a:r>
            <a:r>
              <a:rPr lang="fr-FR" sz="2400" dirty="0">
                <a:latin typeface="Book Antiqua" panose="02040602050305030304" pitchFamily="18" charset="0"/>
              </a:rPr>
              <a:t>: On calcule la dérivée et on cherche ses points d’annulation.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61948411-607B-E4BB-A218-A4E103218F26}"/>
              </a:ext>
            </a:extLst>
          </p:cNvPr>
          <p:cNvSpPr txBox="1"/>
          <p:nvPr/>
        </p:nvSpPr>
        <p:spPr>
          <a:xfrm>
            <a:off x="6554641" y="5254434"/>
            <a:ext cx="53262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i="1" u="sng" dirty="0">
                <a:solidFill>
                  <a:srgbClr val="FF0000"/>
                </a:solidFill>
                <a:latin typeface="Book Antiqua" panose="02040602050305030304" pitchFamily="18" charset="0"/>
              </a:rPr>
              <a:t>Ne pas oublier les points extrémaux</a:t>
            </a:r>
          </a:p>
        </p:txBody>
      </p:sp>
    </p:spTree>
    <p:extLst>
      <p:ext uri="{BB962C8B-B14F-4D97-AF65-F5344CB8AC3E}">
        <p14:creationId xmlns:p14="http://schemas.microsoft.com/office/powerpoint/2010/main" val="4010993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  <p:bldP spid="11" grpId="0"/>
      <p:bldP spid="12" grpId="0"/>
      <p:bldP spid="13" grpId="0"/>
      <p:bldP spid="14" grpId="0"/>
      <p:bldP spid="1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b="1" dirty="0"/>
              <a:t>1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AE585-57F8-42D9-BE36-DBC35DCF3239}" type="slidenum">
              <a:rPr lang="fr-FR" smtClean="0"/>
              <a:pPr/>
              <a:t>5</a:t>
            </a:fld>
            <a:endParaRPr lang="fr-FR" dirty="0"/>
          </a:p>
        </p:txBody>
      </p:sp>
      <p:sp>
        <p:nvSpPr>
          <p:cNvPr id="5" name="Titr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b="1" dirty="0"/>
              <a:t>Introduction</a:t>
            </a: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3EFEDC1F-1085-245A-4567-2EA0DCC24F1D}"/>
              </a:ext>
            </a:extLst>
          </p:cNvPr>
          <p:cNvSpPr txBox="1">
            <a:spLocks/>
          </p:cNvSpPr>
          <p:nvPr/>
        </p:nvSpPr>
        <p:spPr>
          <a:xfrm>
            <a:off x="647700" y="510474"/>
            <a:ext cx="10515600" cy="7837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800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rPr>
              <a:t>B) Qu’est ce que l’optimisation ?</a:t>
            </a:r>
            <a:endParaRPr lang="fr-FR" sz="2800" dirty="0">
              <a:solidFill>
                <a:schemeClr val="accent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10EC14B6-F892-3464-6F4E-6D3C5A06E995}"/>
              </a:ext>
            </a:extLst>
          </p:cNvPr>
          <p:cNvSpPr txBox="1"/>
          <p:nvPr/>
        </p:nvSpPr>
        <p:spPr>
          <a:xfrm>
            <a:off x="158115" y="1309404"/>
            <a:ext cx="54483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400" b="1" dirty="0">
                <a:latin typeface="Book Antiqua" panose="02040602050305030304" pitchFamily="18" charset="0"/>
              </a:rPr>
              <a:t>Méthode 3 :</a:t>
            </a:r>
            <a:r>
              <a:rPr lang="fr-FR" sz="2400" dirty="0">
                <a:latin typeface="Book Antiqua" panose="02040602050305030304" pitchFamily="18" charset="0"/>
              </a:rPr>
              <a:t> Descente de gradient</a:t>
            </a:r>
            <a:r>
              <a:rPr lang="fr-FR" sz="2400" b="1" dirty="0">
                <a:latin typeface="Book Antiqua" panose="02040602050305030304" pitchFamily="18" charset="0"/>
              </a:rPr>
              <a:t> </a:t>
            </a:r>
            <a:endParaRPr lang="fr-FR" sz="2400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5EF32750-FE76-719E-441F-2EB122FD825A}"/>
              </a:ext>
            </a:extLst>
          </p:cNvPr>
          <p:cNvSpPr txBox="1"/>
          <p:nvPr/>
        </p:nvSpPr>
        <p:spPr>
          <a:xfrm>
            <a:off x="6006467" y="1309403"/>
            <a:ext cx="623887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400" b="1" dirty="0">
                <a:latin typeface="Book Antiqua" panose="02040602050305030304" pitchFamily="18" charset="0"/>
              </a:rPr>
              <a:t>Méthode 4 :</a:t>
            </a:r>
            <a:r>
              <a:rPr lang="fr-FR" sz="2400" dirty="0">
                <a:latin typeface="Book Antiqua" panose="02040602050305030304" pitchFamily="18" charset="0"/>
              </a:rPr>
              <a:t> Métaheuristiques</a:t>
            </a:r>
            <a:endParaRPr lang="fr-FR" sz="2400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23735536-25C0-A55C-9E0B-AACAD077F8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203" y="2522205"/>
            <a:ext cx="5326212" cy="3085306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77306C15-5FB3-C427-0456-7CBBB87096E8}"/>
              </a:ext>
            </a:extLst>
          </p:cNvPr>
          <p:cNvSpPr txBox="1"/>
          <p:nvPr/>
        </p:nvSpPr>
        <p:spPr>
          <a:xfrm>
            <a:off x="508804" y="5607511"/>
            <a:ext cx="55548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i="1" u="sng" dirty="0">
                <a:solidFill>
                  <a:srgbClr val="FF0000"/>
                </a:solidFill>
                <a:latin typeface="Book Antiqua" panose="02040602050305030304" pitchFamily="18" charset="0"/>
              </a:rPr>
              <a:t>Risque de tomber sur un optimum local</a:t>
            </a:r>
          </a:p>
        </p:txBody>
      </p:sp>
      <p:sp>
        <p:nvSpPr>
          <p:cNvPr id="11" name="Étoile : 5 branches 16">
            <a:extLst>
              <a:ext uri="{FF2B5EF4-FFF2-40B4-BE49-F238E27FC236}">
                <a16:creationId xmlns:a16="http://schemas.microsoft.com/office/drawing/2014/main" id="{CF94BC56-C80F-681B-0E83-E329C7C91963}"/>
              </a:ext>
            </a:extLst>
          </p:cNvPr>
          <p:cNvSpPr/>
          <p:nvPr/>
        </p:nvSpPr>
        <p:spPr>
          <a:xfrm>
            <a:off x="1895559" y="3261482"/>
            <a:ext cx="228600" cy="206376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Étoile : 5 branches 17">
            <a:extLst>
              <a:ext uri="{FF2B5EF4-FFF2-40B4-BE49-F238E27FC236}">
                <a16:creationId xmlns:a16="http://schemas.microsoft.com/office/drawing/2014/main" id="{D82AA1A6-5D5E-ED53-9D57-2063F37CDDB9}"/>
              </a:ext>
            </a:extLst>
          </p:cNvPr>
          <p:cNvSpPr/>
          <p:nvPr/>
        </p:nvSpPr>
        <p:spPr>
          <a:xfrm>
            <a:off x="1305009" y="3267293"/>
            <a:ext cx="228600" cy="206376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Étoile : 5 branches 22">
            <a:extLst>
              <a:ext uri="{FF2B5EF4-FFF2-40B4-BE49-F238E27FC236}">
                <a16:creationId xmlns:a16="http://schemas.microsoft.com/office/drawing/2014/main" id="{5F9887E1-5D08-D074-4FB0-6BB098C1675C}"/>
              </a:ext>
            </a:extLst>
          </p:cNvPr>
          <p:cNvSpPr/>
          <p:nvPr/>
        </p:nvSpPr>
        <p:spPr>
          <a:xfrm>
            <a:off x="849027" y="3266244"/>
            <a:ext cx="228600" cy="206376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Étoile : 5 branches 23">
            <a:extLst>
              <a:ext uri="{FF2B5EF4-FFF2-40B4-BE49-F238E27FC236}">
                <a16:creationId xmlns:a16="http://schemas.microsoft.com/office/drawing/2014/main" id="{97697498-F47D-6C87-9448-F0707411BC9D}"/>
              </a:ext>
            </a:extLst>
          </p:cNvPr>
          <p:cNvSpPr/>
          <p:nvPr/>
        </p:nvSpPr>
        <p:spPr>
          <a:xfrm>
            <a:off x="3175807" y="3250252"/>
            <a:ext cx="228600" cy="206376"/>
          </a:xfrm>
          <a:prstGeom prst="star5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Étoile : 5 branches 24">
            <a:extLst>
              <a:ext uri="{FF2B5EF4-FFF2-40B4-BE49-F238E27FC236}">
                <a16:creationId xmlns:a16="http://schemas.microsoft.com/office/drawing/2014/main" id="{CA9156A6-68A4-5582-830A-5D84267802AD}"/>
              </a:ext>
            </a:extLst>
          </p:cNvPr>
          <p:cNvSpPr/>
          <p:nvPr/>
        </p:nvSpPr>
        <p:spPr>
          <a:xfrm>
            <a:off x="3968115" y="3272049"/>
            <a:ext cx="228600" cy="206376"/>
          </a:xfrm>
          <a:prstGeom prst="star5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Étoile : 5 branches 25">
            <a:extLst>
              <a:ext uri="{FF2B5EF4-FFF2-40B4-BE49-F238E27FC236}">
                <a16:creationId xmlns:a16="http://schemas.microsoft.com/office/drawing/2014/main" id="{04521870-1A05-B52A-55C2-C15C30B988A2}"/>
              </a:ext>
            </a:extLst>
          </p:cNvPr>
          <p:cNvSpPr/>
          <p:nvPr/>
        </p:nvSpPr>
        <p:spPr>
          <a:xfrm>
            <a:off x="4760423" y="3258555"/>
            <a:ext cx="228600" cy="206376"/>
          </a:xfrm>
          <a:prstGeom prst="star5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7DAAEC1A-BAA6-5F04-4810-2362A9A00E37}"/>
              </a:ext>
            </a:extLst>
          </p:cNvPr>
          <p:cNvSpPr txBox="1"/>
          <p:nvPr/>
        </p:nvSpPr>
        <p:spPr>
          <a:xfrm>
            <a:off x="575479" y="1791230"/>
            <a:ext cx="47356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latin typeface="Book Antiqua" panose="02040602050305030304" pitchFamily="18" charset="0"/>
              </a:rPr>
              <a:t>On suit la pente de la fonction.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ZoneTexte 17">
                <a:extLst>
                  <a:ext uri="{FF2B5EF4-FFF2-40B4-BE49-F238E27FC236}">
                    <a16:creationId xmlns:a16="http://schemas.microsoft.com/office/drawing/2014/main" id="{9B26D702-584B-2E09-6406-2B46259A13A7}"/>
                  </a:ext>
                </a:extLst>
              </p:cNvPr>
              <p:cNvSpPr txBox="1"/>
              <p:nvPr/>
            </p:nvSpPr>
            <p:spPr>
              <a:xfrm>
                <a:off x="5087301" y="2751102"/>
                <a:ext cx="4476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18" name="ZoneTexte 17">
                <a:extLst>
                  <a:ext uri="{FF2B5EF4-FFF2-40B4-BE49-F238E27FC236}">
                    <a16:creationId xmlns:a16="http://schemas.microsoft.com/office/drawing/2014/main" id="{9B26D702-584B-2E09-6406-2B46259A13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7301" y="2751102"/>
                <a:ext cx="447675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85775099-F883-F385-E243-D8EF7B888762}"/>
                  </a:ext>
                </a:extLst>
              </p:cNvPr>
              <p:cNvSpPr txBox="1"/>
              <p:nvPr/>
            </p:nvSpPr>
            <p:spPr>
              <a:xfrm>
                <a:off x="61130" y="2788587"/>
                <a:ext cx="4476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ℱ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85775099-F883-F385-E243-D8EF7B8887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30" y="2788587"/>
                <a:ext cx="447675" cy="461665"/>
              </a:xfrm>
              <a:prstGeom prst="rect">
                <a:avLst/>
              </a:prstGeom>
              <a:blipFill>
                <a:blip r:embed="rId4"/>
                <a:stretch>
                  <a:fillRect l="-2740" r="-100000" b="-1710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916914EE-EA14-33F7-92EC-51F370C8A53A}"/>
              </a:ext>
            </a:extLst>
          </p:cNvPr>
          <p:cNvCxnSpPr/>
          <p:nvPr/>
        </p:nvCxnSpPr>
        <p:spPr>
          <a:xfrm flipV="1">
            <a:off x="2009859" y="3019419"/>
            <a:ext cx="0" cy="230833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A47B66C9-93DC-609C-1785-2B740E23DC26}"/>
              </a:ext>
            </a:extLst>
          </p:cNvPr>
          <p:cNvCxnSpPr>
            <a:cxnSpLocks/>
          </p:cNvCxnSpPr>
          <p:nvPr/>
        </p:nvCxnSpPr>
        <p:spPr>
          <a:xfrm flipV="1">
            <a:off x="1419309" y="3369432"/>
            <a:ext cx="0" cy="523078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BC19E5FF-60D4-2EAE-7926-C24DF87FA0DF}"/>
              </a:ext>
            </a:extLst>
          </p:cNvPr>
          <p:cNvCxnSpPr>
            <a:cxnSpLocks/>
          </p:cNvCxnSpPr>
          <p:nvPr/>
        </p:nvCxnSpPr>
        <p:spPr>
          <a:xfrm flipV="1">
            <a:off x="959642" y="3332134"/>
            <a:ext cx="0" cy="1664246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Connecteur droit 22">
            <a:extLst>
              <a:ext uri="{FF2B5EF4-FFF2-40B4-BE49-F238E27FC236}">
                <a16:creationId xmlns:a16="http://schemas.microsoft.com/office/drawing/2014/main" id="{80CF26CC-9B91-C48D-5F98-93B7A3CFADEF}"/>
              </a:ext>
            </a:extLst>
          </p:cNvPr>
          <p:cNvCxnSpPr/>
          <p:nvPr/>
        </p:nvCxnSpPr>
        <p:spPr>
          <a:xfrm flipV="1">
            <a:off x="3290107" y="3019418"/>
            <a:ext cx="0" cy="230833"/>
          </a:xfrm>
          <a:prstGeom prst="line">
            <a:avLst/>
          </a:prstGeom>
          <a:ln w="952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16C2F5C1-AE4F-E939-25BD-81DE78303B10}"/>
              </a:ext>
            </a:extLst>
          </p:cNvPr>
          <p:cNvCxnSpPr/>
          <p:nvPr/>
        </p:nvCxnSpPr>
        <p:spPr>
          <a:xfrm flipV="1">
            <a:off x="4874723" y="3400138"/>
            <a:ext cx="0" cy="230833"/>
          </a:xfrm>
          <a:prstGeom prst="line">
            <a:avLst/>
          </a:prstGeom>
          <a:ln w="952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25" name="Picture 2" descr="Algorithme génétique — Wikipédia">
            <a:extLst>
              <a:ext uri="{FF2B5EF4-FFF2-40B4-BE49-F238E27FC236}">
                <a16:creationId xmlns:a16="http://schemas.microsoft.com/office/drawing/2014/main" id="{F19AA517-F87D-8B80-52AD-A2E9BB74EE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5106" y="2145173"/>
            <a:ext cx="1588734" cy="3114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ZoneTexte 25">
            <a:extLst>
              <a:ext uri="{FF2B5EF4-FFF2-40B4-BE49-F238E27FC236}">
                <a16:creationId xmlns:a16="http://schemas.microsoft.com/office/drawing/2014/main" id="{22E7889B-46B3-74D7-D01A-FFBEB2788432}"/>
              </a:ext>
            </a:extLst>
          </p:cNvPr>
          <p:cNvSpPr txBox="1"/>
          <p:nvPr/>
        </p:nvSpPr>
        <p:spPr>
          <a:xfrm>
            <a:off x="9692677" y="1829391"/>
            <a:ext cx="2604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Book Antiqua" panose="02040602050305030304" pitchFamily="18" charset="0"/>
              </a:rPr>
              <a:t>Algo. génétiques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4C26593C-B019-9B56-2D45-02399FEAA4B7}"/>
              </a:ext>
            </a:extLst>
          </p:cNvPr>
          <p:cNvSpPr txBox="1"/>
          <p:nvPr/>
        </p:nvSpPr>
        <p:spPr>
          <a:xfrm>
            <a:off x="6970563" y="5622368"/>
            <a:ext cx="53262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i="1" u="sng" dirty="0">
                <a:solidFill>
                  <a:srgbClr val="FF0000"/>
                </a:solidFill>
                <a:latin typeface="Book Antiqua" panose="02040602050305030304" pitchFamily="18" charset="0"/>
              </a:rPr>
              <a:t>Potentiellement très lent</a:t>
            </a:r>
          </a:p>
        </p:txBody>
      </p:sp>
      <p:pic>
        <p:nvPicPr>
          <p:cNvPr id="28" name="Picture 4">
            <a:extLst>
              <a:ext uri="{FF2B5EF4-FFF2-40B4-BE49-F238E27FC236}">
                <a16:creationId xmlns:a16="http://schemas.microsoft.com/office/drawing/2014/main" id="{6DDE8397-9592-D703-288B-B56B6C681C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3158" y="4539992"/>
            <a:ext cx="3196772" cy="1029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ZoneTexte 28">
            <a:extLst>
              <a:ext uri="{FF2B5EF4-FFF2-40B4-BE49-F238E27FC236}">
                <a16:creationId xmlns:a16="http://schemas.microsoft.com/office/drawing/2014/main" id="{3E8FAD55-783A-0D84-8FDC-00D661B894BC}"/>
              </a:ext>
            </a:extLst>
          </p:cNvPr>
          <p:cNvSpPr txBox="1"/>
          <p:nvPr/>
        </p:nvSpPr>
        <p:spPr>
          <a:xfrm>
            <a:off x="7433203" y="4268110"/>
            <a:ext cx="1588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Book Antiqua" panose="02040602050305030304" pitchFamily="18" charset="0"/>
              </a:rPr>
              <a:t>Recuit simulé</a:t>
            </a:r>
          </a:p>
        </p:txBody>
      </p:sp>
      <p:pic>
        <p:nvPicPr>
          <p:cNvPr id="30" name="Picture 6" descr="Particle Swarm Optimization Visually Explained (PSO)">
            <a:extLst>
              <a:ext uri="{FF2B5EF4-FFF2-40B4-BE49-F238E27FC236}">
                <a16:creationId xmlns:a16="http://schemas.microsoft.com/office/drawing/2014/main" id="{CB0BCA2A-9C1A-E184-F9C7-40827E43D0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86" t="17066" r="25133" b="10666"/>
          <a:stretch/>
        </p:blipFill>
        <p:spPr bwMode="auto">
          <a:xfrm>
            <a:off x="7063742" y="2212869"/>
            <a:ext cx="2327657" cy="1989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ZoneTexte 30">
            <a:extLst>
              <a:ext uri="{FF2B5EF4-FFF2-40B4-BE49-F238E27FC236}">
                <a16:creationId xmlns:a16="http://schemas.microsoft.com/office/drawing/2014/main" id="{F9115330-9960-E082-4DA0-50B615C2E1B1}"/>
              </a:ext>
            </a:extLst>
          </p:cNvPr>
          <p:cNvSpPr txBox="1"/>
          <p:nvPr/>
        </p:nvSpPr>
        <p:spPr>
          <a:xfrm>
            <a:off x="7069493" y="1867691"/>
            <a:ext cx="2327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Book Antiqua" panose="02040602050305030304" pitchFamily="18" charset="0"/>
              </a:rPr>
              <a:t>Essaims particulaires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0C4E4150-1209-A031-57FB-5BAA60A2B894}"/>
              </a:ext>
            </a:extLst>
          </p:cNvPr>
          <p:cNvSpPr txBox="1"/>
          <p:nvPr/>
        </p:nvSpPr>
        <p:spPr>
          <a:xfrm>
            <a:off x="3183818" y="4144598"/>
            <a:ext cx="1797194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dirty="0">
                <a:latin typeface="Book Antiqua" panose="02040602050305030304" pitchFamily="18" charset="0"/>
              </a:rPr>
              <a:t>Optimum local</a:t>
            </a:r>
          </a:p>
        </p:txBody>
      </p:sp>
      <p:cxnSp>
        <p:nvCxnSpPr>
          <p:cNvPr id="33" name="Connecteur droit avec flèche 32">
            <a:extLst>
              <a:ext uri="{FF2B5EF4-FFF2-40B4-BE49-F238E27FC236}">
                <a16:creationId xmlns:a16="http://schemas.microsoft.com/office/drawing/2014/main" id="{A5ECD1D3-1508-8EFD-D53B-58E48CEE0C74}"/>
              </a:ext>
            </a:extLst>
          </p:cNvPr>
          <p:cNvCxnSpPr>
            <a:cxnSpLocks/>
          </p:cNvCxnSpPr>
          <p:nvPr/>
        </p:nvCxnSpPr>
        <p:spPr>
          <a:xfrm flipV="1">
            <a:off x="4570095" y="3804001"/>
            <a:ext cx="190328" cy="34059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4743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0" grpId="0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/>
      <p:bldP spid="18" grpId="0"/>
      <p:bldP spid="19" grpId="0"/>
      <p:bldP spid="26" grpId="0"/>
      <p:bldP spid="27" grpId="0"/>
      <p:bldP spid="29" grpId="0"/>
      <p:bldP spid="31" grpId="0"/>
      <p:bldP spid="3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b="1" dirty="0"/>
              <a:t>2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AE585-57F8-42D9-BE36-DBC35DCF3239}" type="slidenum">
              <a:rPr lang="fr-FR" smtClean="0"/>
              <a:pPr/>
              <a:t>6</a:t>
            </a:fld>
            <a:endParaRPr lang="fr-FR" dirty="0"/>
          </a:p>
        </p:txBody>
      </p:sp>
      <p:sp>
        <p:nvSpPr>
          <p:cNvPr id="5" name="Titr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b="1" dirty="0"/>
              <a:t>Méthodes d’optimisation de la géométrie</a:t>
            </a:r>
          </a:p>
        </p:txBody>
      </p:sp>
      <p:sp>
        <p:nvSpPr>
          <p:cNvPr id="14" name="Ellipse 13"/>
          <p:cNvSpPr/>
          <p:nvPr/>
        </p:nvSpPr>
        <p:spPr>
          <a:xfrm>
            <a:off x="310797" y="2935334"/>
            <a:ext cx="2890528" cy="1124895"/>
          </a:xfrm>
          <a:prstGeom prst="ellipse">
            <a:avLst/>
          </a:prstGeom>
          <a:solidFill>
            <a:srgbClr val="0070C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Optimisation</a:t>
            </a:r>
            <a:r>
              <a:rPr lang="fr-F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 paramétrique</a:t>
            </a:r>
            <a:endParaRPr lang="fr-FR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anose="02040602050305030304" pitchFamily="18" charset="0"/>
              <a:ea typeface="Cambria" panose="02040503050406030204" pitchFamily="18" charset="0"/>
            </a:endParaRPr>
          </a:p>
        </p:txBody>
      </p:sp>
      <p:cxnSp>
        <p:nvCxnSpPr>
          <p:cNvPr id="15" name="Connecteur droit avec flèche 14"/>
          <p:cNvCxnSpPr>
            <a:stCxn id="14" idx="6"/>
          </p:cNvCxnSpPr>
          <p:nvPr/>
        </p:nvCxnSpPr>
        <p:spPr>
          <a:xfrm>
            <a:off x="3201325" y="3497782"/>
            <a:ext cx="554424" cy="151655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Ellipse 15"/>
          <p:cNvSpPr/>
          <p:nvPr/>
        </p:nvSpPr>
        <p:spPr>
          <a:xfrm rot="20637302">
            <a:off x="2868816" y="3591607"/>
            <a:ext cx="3296521" cy="88392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7" name="Connecteur droit 16"/>
          <p:cNvCxnSpPr>
            <a:stCxn id="16" idx="0"/>
            <a:endCxn id="16" idx="4"/>
          </p:cNvCxnSpPr>
          <p:nvPr/>
        </p:nvCxnSpPr>
        <p:spPr>
          <a:xfrm>
            <a:off x="4394923" y="3608823"/>
            <a:ext cx="244308" cy="849487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8" name="Connecteur droit 17"/>
          <p:cNvCxnSpPr>
            <a:stCxn id="16" idx="6"/>
            <a:endCxn id="16" idx="2"/>
          </p:cNvCxnSpPr>
          <p:nvPr/>
        </p:nvCxnSpPr>
        <p:spPr>
          <a:xfrm flipH="1">
            <a:off x="2933024" y="3578002"/>
            <a:ext cx="3168105" cy="911130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9" name="ZoneTexte 18"/>
          <p:cNvSpPr txBox="1"/>
          <p:nvPr/>
        </p:nvSpPr>
        <p:spPr>
          <a:xfrm>
            <a:off x="3755749" y="4077369"/>
            <a:ext cx="34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latin typeface="Cambria" panose="02040503050406030204" pitchFamily="18" charset="0"/>
                <a:ea typeface="Cambria" panose="02040503050406030204" pitchFamily="18" charset="0"/>
              </a:rPr>
              <a:t>a</a:t>
            </a:r>
          </a:p>
        </p:txBody>
      </p:sp>
      <p:sp>
        <p:nvSpPr>
          <p:cNvPr id="20" name="ZoneTexte 19"/>
          <p:cNvSpPr txBox="1"/>
          <p:nvPr/>
        </p:nvSpPr>
        <p:spPr>
          <a:xfrm>
            <a:off x="4145275" y="3607907"/>
            <a:ext cx="34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latin typeface="Cambria" panose="02040503050406030204" pitchFamily="18" charset="0"/>
                <a:ea typeface="Cambria" panose="02040503050406030204" pitchFamily="18" charset="0"/>
              </a:rPr>
              <a:t>b</a:t>
            </a:r>
            <a:endParaRPr lang="fr-FR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cxnSp>
        <p:nvCxnSpPr>
          <p:cNvPr id="21" name="Connecteur droit 20"/>
          <p:cNvCxnSpPr/>
          <p:nvPr/>
        </p:nvCxnSpPr>
        <p:spPr>
          <a:xfrm>
            <a:off x="4532501" y="4051570"/>
            <a:ext cx="1769406" cy="9475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ZoneTexte 21"/>
              <p:cNvSpPr txBox="1"/>
              <p:nvPr/>
            </p:nvSpPr>
            <p:spPr>
              <a:xfrm>
                <a:off x="5198219" y="3649437"/>
                <a:ext cx="7620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22" name="ZoneTexte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8219" y="3649437"/>
                <a:ext cx="762000" cy="4616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Arc 22"/>
          <p:cNvSpPr/>
          <p:nvPr/>
        </p:nvSpPr>
        <p:spPr>
          <a:xfrm>
            <a:off x="4710143" y="3768512"/>
            <a:ext cx="486560" cy="539690"/>
          </a:xfrm>
          <a:prstGeom prst="arc">
            <a:avLst>
              <a:gd name="adj1" fmla="val 19220894"/>
              <a:gd name="adj2" fmla="val 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Titre 1">
            <a:extLst>
              <a:ext uri="{FF2B5EF4-FFF2-40B4-BE49-F238E27FC236}">
                <a16:creationId xmlns:a16="http://schemas.microsoft.com/office/drawing/2014/main" id="{3EFEDC1F-1085-245A-4567-2EA0DCC24F1D}"/>
              </a:ext>
            </a:extLst>
          </p:cNvPr>
          <p:cNvSpPr txBox="1">
            <a:spLocks/>
          </p:cNvSpPr>
          <p:nvPr/>
        </p:nvSpPr>
        <p:spPr>
          <a:xfrm>
            <a:off x="647700" y="510474"/>
            <a:ext cx="10515600" cy="7837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800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rPr>
              <a:t>A) Optimisation paramétrique</a:t>
            </a:r>
            <a:endParaRPr lang="fr-FR" sz="2800" dirty="0">
              <a:solidFill>
                <a:schemeClr val="accent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4" name="Image 23"/>
          <p:cNvPicPr>
            <a:picLocks noChangeAspect="1"/>
          </p:cNvPicPr>
          <p:nvPr/>
        </p:nvPicPr>
        <p:blipFill>
          <a:blip r:embed="rId3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179762"/>
            <a:ext cx="800100" cy="923925"/>
          </a:xfrm>
          <a:prstGeom prst="rect">
            <a:avLst/>
          </a:prstGeom>
        </p:spPr>
      </p:pic>
      <p:sp>
        <p:nvSpPr>
          <p:cNvPr id="25" name="Espace réservé du contenu 2"/>
          <p:cNvSpPr txBox="1">
            <a:spLocks/>
          </p:cNvSpPr>
          <p:nvPr/>
        </p:nvSpPr>
        <p:spPr>
          <a:xfrm>
            <a:off x="954098" y="1370619"/>
            <a:ext cx="10983621" cy="598401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b="1" u="sng" dirty="0">
                <a:latin typeface="Book Antiqua" panose="02040602050305030304" pitchFamily="18" charset="0"/>
              </a:rPr>
              <a:t>Idée 1</a:t>
            </a:r>
            <a:r>
              <a:rPr lang="fr-FR" dirty="0">
                <a:latin typeface="Book Antiqua" panose="02040602050305030304" pitchFamily="18" charset="0"/>
              </a:rPr>
              <a:t>: On part d’une géométrie initiale, et on change quelques paramètres pour en obtenir une meilleure vis-à-vis du cahier des charges donné.</a:t>
            </a:r>
            <a:endParaRPr lang="fr-FR" dirty="0"/>
          </a:p>
        </p:txBody>
      </p:sp>
      <p:sp>
        <p:nvSpPr>
          <p:cNvPr id="27" name="Rectangle 26"/>
          <p:cNvSpPr/>
          <p:nvPr/>
        </p:nvSpPr>
        <p:spPr>
          <a:xfrm>
            <a:off x="470442" y="5258400"/>
            <a:ext cx="5251690" cy="646331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dirty="0">
                <a:latin typeface="Book Antiqua" panose="02040602050305030304" pitchFamily="18" charset="0"/>
              </a:rPr>
              <a:t>Ban, B.; </a:t>
            </a:r>
            <a:r>
              <a:rPr lang="en-US" sz="1200" dirty="0" err="1">
                <a:latin typeface="Book Antiqua" panose="02040602050305030304" pitchFamily="18" charset="0"/>
              </a:rPr>
              <a:t>Stipetic</a:t>
            </a:r>
            <a:r>
              <a:rPr lang="en-US" sz="1200" dirty="0">
                <a:latin typeface="Book Antiqua" panose="02040602050305030304" pitchFamily="18" charset="0"/>
              </a:rPr>
              <a:t>, S. Absolutely Feasible Synchronous Reluctance Machine Rotor Barrier Topologies with Minimal Parametric Complexity. </a:t>
            </a:r>
            <a:r>
              <a:rPr lang="en-US" sz="1200" i="1" dirty="0">
                <a:latin typeface="Book Antiqua" panose="02040602050305030304" pitchFamily="18" charset="0"/>
              </a:rPr>
              <a:t>Machines</a:t>
            </a:r>
            <a:r>
              <a:rPr lang="en-US" sz="1200" dirty="0">
                <a:latin typeface="Book Antiqua" panose="02040602050305030304" pitchFamily="18" charset="0"/>
              </a:rPr>
              <a:t> </a:t>
            </a:r>
            <a:r>
              <a:rPr lang="en-US" sz="1200" b="1" dirty="0">
                <a:latin typeface="Book Antiqua" panose="02040602050305030304" pitchFamily="18" charset="0"/>
              </a:rPr>
              <a:t>2022</a:t>
            </a:r>
            <a:r>
              <a:rPr lang="en-US" sz="1200" dirty="0">
                <a:latin typeface="Book Antiqua" panose="02040602050305030304" pitchFamily="18" charset="0"/>
              </a:rPr>
              <a:t>, </a:t>
            </a:r>
            <a:r>
              <a:rPr lang="en-US" sz="1200" i="1" dirty="0">
                <a:latin typeface="Book Antiqua" panose="02040602050305030304" pitchFamily="18" charset="0"/>
              </a:rPr>
              <a:t>10</a:t>
            </a:r>
            <a:r>
              <a:rPr lang="en-US" sz="1200" dirty="0">
                <a:latin typeface="Book Antiqua" panose="02040602050305030304" pitchFamily="18" charset="0"/>
              </a:rPr>
              <a:t>, 206. </a:t>
            </a:r>
            <a:r>
              <a:rPr lang="en-US" sz="1200" dirty="0">
                <a:latin typeface="Book Antiqua" panose="02040602050305030304" pitchFamily="18" charset="0"/>
                <a:hlinkClick r:id="rId4"/>
              </a:rPr>
              <a:t>https://doi.org/10.3390/machines10030206</a:t>
            </a:r>
            <a:r>
              <a:rPr lang="en-US" sz="1200" dirty="0">
                <a:latin typeface="Book Antiqua" panose="02040602050305030304" pitchFamily="18" charset="0"/>
              </a:rPr>
              <a:t> </a:t>
            </a:r>
            <a:endParaRPr lang="fr-FR" sz="1200" dirty="0">
              <a:latin typeface="Book Antiqua" panose="02040602050305030304" pitchFamily="18" charset="0"/>
            </a:endParaRPr>
          </a:p>
        </p:txBody>
      </p:sp>
      <p:pic>
        <p:nvPicPr>
          <p:cNvPr id="29" name="Image 28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20139" y="2282624"/>
            <a:ext cx="5974599" cy="3793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201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6" grpId="0" animBg="1"/>
      <p:bldP spid="19" grpId="0"/>
      <p:bldP spid="20" grpId="0"/>
      <p:bldP spid="22" grpId="0"/>
      <p:bldP spid="23" grpId="0" animBg="1"/>
      <p:bldP spid="25" grpId="0" animBg="1"/>
      <p:bldP spid="2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b="1" dirty="0"/>
              <a:t>2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AE585-57F8-42D9-BE36-DBC35DCF3239}" type="slidenum">
              <a:rPr lang="fr-FR" smtClean="0"/>
              <a:pPr/>
              <a:t>7</a:t>
            </a:fld>
            <a:endParaRPr lang="fr-FR" dirty="0"/>
          </a:p>
        </p:txBody>
      </p:sp>
      <p:sp>
        <p:nvSpPr>
          <p:cNvPr id="5" name="Titr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b="1" dirty="0"/>
              <a:t>Méthodes d’optimisation de la géométrie</a:t>
            </a:r>
          </a:p>
        </p:txBody>
      </p:sp>
      <p:sp>
        <p:nvSpPr>
          <p:cNvPr id="7" name="Espace réservé du contenu 2"/>
          <p:cNvSpPr txBox="1">
            <a:spLocks/>
          </p:cNvSpPr>
          <p:nvPr/>
        </p:nvSpPr>
        <p:spPr>
          <a:xfrm>
            <a:off x="1007000" y="1442069"/>
            <a:ext cx="10190747" cy="732255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b="1" u="sng" dirty="0">
                <a:latin typeface="Book Antiqua" panose="02040602050305030304" pitchFamily="18" charset="0"/>
              </a:rPr>
              <a:t>Avantage</a:t>
            </a:r>
            <a:r>
              <a:rPr lang="fr-FR" dirty="0">
                <a:latin typeface="Book Antiqua" panose="02040602050305030304" pitchFamily="18" charset="0"/>
              </a:rPr>
              <a:t>: algorithmes </a:t>
            </a:r>
            <a:r>
              <a:rPr lang="fr-FR" i="1" dirty="0">
                <a:latin typeface="Book Antiqua" panose="02040602050305030304" pitchFamily="18" charset="0"/>
              </a:rPr>
              <a:t>simples </a:t>
            </a:r>
            <a:r>
              <a:rPr lang="fr-FR" dirty="0">
                <a:latin typeface="Book Antiqua" panose="02040602050305030304" pitchFamily="18" charset="0"/>
              </a:rPr>
              <a:t>et généraux.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0801" y="1401309"/>
            <a:ext cx="759087" cy="773015"/>
          </a:xfrm>
          <a:prstGeom prst="rect">
            <a:avLst/>
          </a:prstGeom>
        </p:spPr>
      </p:pic>
      <p:sp>
        <p:nvSpPr>
          <p:cNvPr id="9" name="ZoneTexte 8"/>
          <p:cNvSpPr txBox="1"/>
          <p:nvPr/>
        </p:nvSpPr>
        <p:spPr>
          <a:xfrm>
            <a:off x="6330078" y="2610441"/>
            <a:ext cx="586192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latin typeface="Book Antiqua" panose="02040602050305030304" pitchFamily="18" charset="0"/>
              </a:rPr>
              <a:t>Algorithmes d’optimisation souvent </a:t>
            </a:r>
            <a:r>
              <a:rPr lang="fr-FR" sz="2000" b="1" i="1" u="sng" dirty="0">
                <a:latin typeface="Book Antiqua" panose="02040602050305030304" pitchFamily="18" charset="0"/>
              </a:rPr>
              <a:t>heuristiques</a:t>
            </a:r>
            <a:r>
              <a:rPr lang="fr-FR" sz="2000" dirty="0">
                <a:latin typeface="Book Antiqua" panose="02040602050305030304" pitchFamily="18" charset="0"/>
              </a:rPr>
              <a:t>:</a:t>
            </a:r>
          </a:p>
          <a:p>
            <a:endParaRPr lang="fr-FR" sz="2000" dirty="0">
              <a:latin typeface="Book Antiqua" panose="0204060205030503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>
                <a:latin typeface="Book Antiqua" panose="02040602050305030304" pitchFamily="18" charset="0"/>
              </a:rPr>
              <a:t>Algorithmes génétiques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>
                <a:latin typeface="Book Antiqua" panose="02040602050305030304" pitchFamily="18" charset="0"/>
              </a:rPr>
              <a:t>Recuits simulés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>
                <a:latin typeface="Book Antiqua" panose="02040602050305030304" pitchFamily="18" charset="0"/>
              </a:rPr>
              <a:t>Essaims particulaires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>
                <a:latin typeface="Book Antiqua" panose="02040602050305030304" pitchFamily="18" charset="0"/>
              </a:rPr>
              <a:t>… </a:t>
            </a:r>
          </a:p>
          <a:p>
            <a:endParaRPr lang="fr-FR" sz="2000" dirty="0">
              <a:latin typeface="Book Antiqua" panose="02040602050305030304" pitchFamily="18" charset="0"/>
            </a:endParaRPr>
          </a:p>
          <a:p>
            <a:endParaRPr lang="fr-FR" sz="2000" dirty="0">
              <a:latin typeface="Book Antiqua" panose="02040602050305030304" pitchFamily="18" charset="0"/>
            </a:endParaRPr>
          </a:p>
          <a:p>
            <a:r>
              <a:rPr lang="fr-FR" sz="2000" dirty="0">
                <a:latin typeface="Book Antiqua" panose="02040602050305030304" pitchFamily="18" charset="0"/>
              </a:rPr>
              <a:t>On peut aussi utiliser des descentes de gradient (beaucoup plus rares, </a:t>
            </a:r>
            <a:r>
              <a:rPr lang="fr-FR" sz="2000" dirty="0" err="1">
                <a:latin typeface="Book Antiqua" panose="02040602050305030304" pitchFamily="18" charset="0"/>
              </a:rPr>
              <a:t>cf</a:t>
            </a:r>
            <a:r>
              <a:rPr lang="fr-FR" sz="2000" dirty="0">
                <a:latin typeface="Book Antiqua" panose="02040602050305030304" pitchFamily="18" charset="0"/>
              </a:rPr>
              <a:t> plus loin)</a:t>
            </a:r>
          </a:p>
        </p:txBody>
      </p:sp>
      <p:sp>
        <p:nvSpPr>
          <p:cNvPr id="10" name="Accolade fermante 9"/>
          <p:cNvSpPr/>
          <p:nvPr/>
        </p:nvSpPr>
        <p:spPr>
          <a:xfrm>
            <a:off x="9424727" y="3209872"/>
            <a:ext cx="361064" cy="1162637"/>
          </a:xfrm>
          <a:prstGeom prst="rightBrace">
            <a:avLst>
              <a:gd name="adj1" fmla="val 37351"/>
              <a:gd name="adj2" fmla="val 50000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/>
          <p:cNvSpPr txBox="1"/>
          <p:nvPr/>
        </p:nvSpPr>
        <p:spPr>
          <a:xfrm>
            <a:off x="9999652" y="3257364"/>
            <a:ext cx="18795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latin typeface="Book Antiqua" panose="02040602050305030304" pitchFamily="18" charset="0"/>
              </a:rPr>
              <a:t>Optimisation </a:t>
            </a:r>
            <a:r>
              <a:rPr lang="fr-FR" sz="2000" dirty="0">
                <a:solidFill>
                  <a:schemeClr val="accent6"/>
                </a:solidFill>
                <a:latin typeface="Book Antiqua" panose="02040602050305030304" pitchFamily="18" charset="0"/>
              </a:rPr>
              <a:t>globale</a:t>
            </a:r>
            <a:r>
              <a:rPr lang="fr-FR" sz="2000" dirty="0">
                <a:latin typeface="Book Antiqua" panose="02040602050305030304" pitchFamily="18" charset="0"/>
              </a:rPr>
              <a:t> mais </a:t>
            </a:r>
            <a:r>
              <a:rPr lang="fr-FR" sz="2000" dirty="0">
                <a:solidFill>
                  <a:srgbClr val="FF0000"/>
                </a:solidFill>
                <a:latin typeface="Book Antiqua" panose="02040602050305030304" pitchFamily="18" charset="0"/>
              </a:rPr>
              <a:t>lente</a:t>
            </a:r>
          </a:p>
        </p:txBody>
      </p:sp>
      <p:sp>
        <p:nvSpPr>
          <p:cNvPr id="12" name="Accolade fermante 11"/>
          <p:cNvSpPr/>
          <p:nvPr/>
        </p:nvSpPr>
        <p:spPr>
          <a:xfrm rot="10800000">
            <a:off x="5939623" y="5035872"/>
            <a:ext cx="324766" cy="689683"/>
          </a:xfrm>
          <a:prstGeom prst="rightBrace">
            <a:avLst>
              <a:gd name="adj1" fmla="val 37351"/>
              <a:gd name="adj2" fmla="val 50000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ZoneTexte 12"/>
          <p:cNvSpPr txBox="1"/>
          <p:nvPr/>
        </p:nvSpPr>
        <p:spPr>
          <a:xfrm>
            <a:off x="1951027" y="5175058"/>
            <a:ext cx="3883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>
                <a:latin typeface="Book Antiqua" panose="02040602050305030304" pitchFamily="18" charset="0"/>
              </a:rPr>
              <a:t>Optimisation </a:t>
            </a:r>
            <a:r>
              <a:rPr lang="fr-FR" sz="2000" dirty="0">
                <a:solidFill>
                  <a:srgbClr val="FF0000"/>
                </a:solidFill>
                <a:latin typeface="Book Antiqua" panose="02040602050305030304" pitchFamily="18" charset="0"/>
              </a:rPr>
              <a:t>locale</a:t>
            </a:r>
            <a:r>
              <a:rPr lang="fr-FR" sz="2000" dirty="0">
                <a:latin typeface="Book Antiqua" panose="02040602050305030304" pitchFamily="18" charset="0"/>
              </a:rPr>
              <a:t> mais </a:t>
            </a:r>
            <a:r>
              <a:rPr lang="fr-FR" sz="2000" dirty="0">
                <a:solidFill>
                  <a:schemeClr val="accent6"/>
                </a:solidFill>
                <a:latin typeface="Book Antiqua" panose="02040602050305030304" pitchFamily="18" charset="0"/>
              </a:rPr>
              <a:t>rapide</a:t>
            </a:r>
          </a:p>
        </p:txBody>
      </p:sp>
      <p:sp>
        <p:nvSpPr>
          <p:cNvPr id="14" name="Ellipse 13"/>
          <p:cNvSpPr/>
          <p:nvPr/>
        </p:nvSpPr>
        <p:spPr>
          <a:xfrm>
            <a:off x="310797" y="2935334"/>
            <a:ext cx="2890528" cy="1124895"/>
          </a:xfrm>
          <a:prstGeom prst="ellipse">
            <a:avLst/>
          </a:prstGeom>
          <a:solidFill>
            <a:srgbClr val="0070C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Optimisation</a:t>
            </a:r>
            <a:r>
              <a:rPr lang="fr-F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 paramétrique</a:t>
            </a:r>
            <a:endParaRPr lang="fr-FR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anose="02040602050305030304" pitchFamily="18" charset="0"/>
              <a:ea typeface="Cambria" panose="02040503050406030204" pitchFamily="18" charset="0"/>
            </a:endParaRPr>
          </a:p>
        </p:txBody>
      </p:sp>
      <p:cxnSp>
        <p:nvCxnSpPr>
          <p:cNvPr id="15" name="Connecteur droit avec flèche 14"/>
          <p:cNvCxnSpPr>
            <a:stCxn id="14" idx="6"/>
          </p:cNvCxnSpPr>
          <p:nvPr/>
        </p:nvCxnSpPr>
        <p:spPr>
          <a:xfrm>
            <a:off x="3201325" y="3497782"/>
            <a:ext cx="554424" cy="151655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Ellipse 15"/>
          <p:cNvSpPr/>
          <p:nvPr/>
        </p:nvSpPr>
        <p:spPr>
          <a:xfrm rot="20637302">
            <a:off x="2868816" y="3591607"/>
            <a:ext cx="3296521" cy="88392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7" name="Connecteur droit 16"/>
          <p:cNvCxnSpPr>
            <a:stCxn id="16" idx="0"/>
            <a:endCxn id="16" idx="4"/>
          </p:cNvCxnSpPr>
          <p:nvPr/>
        </p:nvCxnSpPr>
        <p:spPr>
          <a:xfrm>
            <a:off x="4394923" y="3608823"/>
            <a:ext cx="244308" cy="849487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8" name="Connecteur droit 17"/>
          <p:cNvCxnSpPr>
            <a:stCxn id="16" idx="6"/>
            <a:endCxn id="16" idx="2"/>
          </p:cNvCxnSpPr>
          <p:nvPr/>
        </p:nvCxnSpPr>
        <p:spPr>
          <a:xfrm flipH="1">
            <a:off x="2933024" y="3578002"/>
            <a:ext cx="3168105" cy="911130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9" name="ZoneTexte 18"/>
          <p:cNvSpPr txBox="1"/>
          <p:nvPr/>
        </p:nvSpPr>
        <p:spPr>
          <a:xfrm>
            <a:off x="3755749" y="4077369"/>
            <a:ext cx="34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latin typeface="Cambria" panose="02040503050406030204" pitchFamily="18" charset="0"/>
                <a:ea typeface="Cambria" panose="02040503050406030204" pitchFamily="18" charset="0"/>
              </a:rPr>
              <a:t>a</a:t>
            </a:r>
          </a:p>
        </p:txBody>
      </p:sp>
      <p:sp>
        <p:nvSpPr>
          <p:cNvPr id="20" name="ZoneTexte 19"/>
          <p:cNvSpPr txBox="1"/>
          <p:nvPr/>
        </p:nvSpPr>
        <p:spPr>
          <a:xfrm>
            <a:off x="4145275" y="3607907"/>
            <a:ext cx="34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latin typeface="Cambria" panose="02040503050406030204" pitchFamily="18" charset="0"/>
                <a:ea typeface="Cambria" panose="02040503050406030204" pitchFamily="18" charset="0"/>
              </a:rPr>
              <a:t>b</a:t>
            </a:r>
            <a:endParaRPr lang="fr-FR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cxnSp>
        <p:nvCxnSpPr>
          <p:cNvPr id="21" name="Connecteur droit 20"/>
          <p:cNvCxnSpPr/>
          <p:nvPr/>
        </p:nvCxnSpPr>
        <p:spPr>
          <a:xfrm>
            <a:off x="4532501" y="4051570"/>
            <a:ext cx="1769406" cy="9475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ZoneTexte 21"/>
              <p:cNvSpPr txBox="1"/>
              <p:nvPr/>
            </p:nvSpPr>
            <p:spPr>
              <a:xfrm>
                <a:off x="5198219" y="3649437"/>
                <a:ext cx="7620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22" name="ZoneTexte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8219" y="3649437"/>
                <a:ext cx="762000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Arc 22"/>
          <p:cNvSpPr/>
          <p:nvPr/>
        </p:nvSpPr>
        <p:spPr>
          <a:xfrm>
            <a:off x="4710143" y="3768512"/>
            <a:ext cx="486560" cy="539690"/>
          </a:xfrm>
          <a:prstGeom prst="arc">
            <a:avLst>
              <a:gd name="adj1" fmla="val 19220894"/>
              <a:gd name="adj2" fmla="val 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Titre 1">
            <a:extLst>
              <a:ext uri="{FF2B5EF4-FFF2-40B4-BE49-F238E27FC236}">
                <a16:creationId xmlns:a16="http://schemas.microsoft.com/office/drawing/2014/main" id="{3EFEDC1F-1085-245A-4567-2EA0DCC24F1D}"/>
              </a:ext>
            </a:extLst>
          </p:cNvPr>
          <p:cNvSpPr txBox="1">
            <a:spLocks/>
          </p:cNvSpPr>
          <p:nvPr/>
        </p:nvSpPr>
        <p:spPr>
          <a:xfrm>
            <a:off x="647700" y="510474"/>
            <a:ext cx="10515600" cy="7837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800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rPr>
              <a:t>A) Optimisation paramétrique</a:t>
            </a:r>
            <a:endParaRPr lang="fr-FR" sz="2800" dirty="0">
              <a:solidFill>
                <a:schemeClr val="accent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31613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animBg="1"/>
      <p:bldP spid="11" grpId="0"/>
      <p:bldP spid="12" grpId="0" animBg="1"/>
      <p:bldP spid="1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2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AE585-57F8-42D9-BE36-DBC35DCF3239}" type="slidenum">
              <a:rPr lang="fr-FR" smtClean="0"/>
              <a:pPr/>
              <a:t>8</a:t>
            </a:fld>
            <a:endParaRPr lang="fr-FR" dirty="0"/>
          </a:p>
        </p:txBody>
      </p:sp>
      <p:sp>
        <p:nvSpPr>
          <p:cNvPr id="5" name="Titr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Méthodes d’optimisation de la géométrie</a:t>
            </a:r>
          </a:p>
        </p:txBody>
      </p:sp>
      <p:sp>
        <p:nvSpPr>
          <p:cNvPr id="6" name="Espace réservé du contenu 2"/>
          <p:cNvSpPr txBox="1">
            <a:spLocks/>
          </p:cNvSpPr>
          <p:nvPr/>
        </p:nvSpPr>
        <p:spPr>
          <a:xfrm>
            <a:off x="1013089" y="1446646"/>
            <a:ext cx="10190747" cy="732255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b="1" u="sng" dirty="0">
                <a:latin typeface="Book Antiqua" panose="02040602050305030304" pitchFamily="18" charset="0"/>
              </a:rPr>
              <a:t>Inconvénients</a:t>
            </a:r>
            <a:r>
              <a:rPr lang="fr-FR" dirty="0">
                <a:latin typeface="Book Antiqua" panose="02040602050305030304" pitchFamily="18" charset="0"/>
              </a:rPr>
              <a:t>: La machine optimale est peut être </a:t>
            </a:r>
            <a:r>
              <a:rPr lang="fr-FR" b="1" dirty="0">
                <a:solidFill>
                  <a:srgbClr val="FF0000"/>
                </a:solidFill>
                <a:latin typeface="Book Antiqua" panose="02040602050305030304" pitchFamily="18" charset="0"/>
              </a:rPr>
              <a:t>inatteignable</a:t>
            </a:r>
            <a:r>
              <a:rPr lang="fr-FR" dirty="0">
                <a:latin typeface="Book Antiqua" panose="02040602050305030304" pitchFamily="18" charset="0"/>
              </a:rPr>
              <a:t> si les paramètres sont mal choisis ou peu nombreux.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537" y="1446374"/>
            <a:ext cx="721439" cy="74205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/>
              <p:cNvSpPr txBox="1"/>
              <p:nvPr/>
            </p:nvSpPr>
            <p:spPr>
              <a:xfrm>
                <a:off x="6795419" y="4577809"/>
                <a:ext cx="506122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>
                    <a:latin typeface="Book Antiqua" panose="02040602050305030304" pitchFamily="18" charset="0"/>
                  </a:rPr>
                  <a:t>Exemples de géométries inatteignables avec le jeu de paramètres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lang="fr-FR" dirty="0">
                  <a:latin typeface="Book Antiqua" panose="02040602050305030304" pitchFamily="18" charset="0"/>
                </a:endParaRPr>
              </a:p>
            </p:txBody>
          </p:sp>
        </mc:Choice>
        <mc:Fallback xmlns="">
          <p:sp>
            <p:nvSpPr>
              <p:cNvPr id="8" name="ZoneTexte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5419" y="4577809"/>
                <a:ext cx="5061221" cy="646331"/>
              </a:xfrm>
              <a:prstGeom prst="rect">
                <a:avLst/>
              </a:prstGeom>
              <a:blipFill>
                <a:blip r:embed="rId3"/>
                <a:stretch>
                  <a:fillRect t="-4717" r="-120" b="-1509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Forme libre 8"/>
          <p:cNvSpPr/>
          <p:nvPr/>
        </p:nvSpPr>
        <p:spPr>
          <a:xfrm>
            <a:off x="6668477" y="2633078"/>
            <a:ext cx="1979462" cy="1745720"/>
          </a:xfrm>
          <a:custGeom>
            <a:avLst/>
            <a:gdLst>
              <a:gd name="connsiteX0" fmla="*/ 555481 w 1979462"/>
              <a:gd name="connsiteY0" fmla="*/ 1551242 h 1745720"/>
              <a:gd name="connsiteX1" fmla="*/ 50656 w 1979462"/>
              <a:gd name="connsiteY1" fmla="*/ 846392 h 1745720"/>
              <a:gd name="connsiteX2" fmla="*/ 88756 w 1979462"/>
              <a:gd name="connsiteY2" fmla="*/ 46292 h 1745720"/>
              <a:gd name="connsiteX3" fmla="*/ 679306 w 1979462"/>
              <a:gd name="connsiteY3" fmla="*/ 151067 h 1745720"/>
              <a:gd name="connsiteX4" fmla="*/ 879331 w 1979462"/>
              <a:gd name="connsiteY4" fmla="*/ 608267 h 1745720"/>
              <a:gd name="connsiteX5" fmla="*/ 1079356 w 1979462"/>
              <a:gd name="connsiteY5" fmla="*/ 598742 h 1745720"/>
              <a:gd name="connsiteX6" fmla="*/ 1355581 w 1979462"/>
              <a:gd name="connsiteY6" fmla="*/ 65342 h 1745720"/>
              <a:gd name="connsiteX7" fmla="*/ 1888981 w 1979462"/>
              <a:gd name="connsiteY7" fmla="*/ 141542 h 1745720"/>
              <a:gd name="connsiteX8" fmla="*/ 1879456 w 1979462"/>
              <a:gd name="connsiteY8" fmla="*/ 913067 h 1745720"/>
              <a:gd name="connsiteX9" fmla="*/ 907906 w 1979462"/>
              <a:gd name="connsiteY9" fmla="*/ 1703642 h 1745720"/>
              <a:gd name="connsiteX10" fmla="*/ 555481 w 1979462"/>
              <a:gd name="connsiteY10" fmla="*/ 1551242 h 1745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979462" h="1745720">
                <a:moveTo>
                  <a:pt x="555481" y="1551242"/>
                </a:moveTo>
                <a:cubicBezTo>
                  <a:pt x="412606" y="1408367"/>
                  <a:pt x="128443" y="1097217"/>
                  <a:pt x="50656" y="846392"/>
                </a:cubicBezTo>
                <a:cubicBezTo>
                  <a:pt x="-27132" y="595567"/>
                  <a:pt x="-16019" y="162179"/>
                  <a:pt x="88756" y="46292"/>
                </a:cubicBezTo>
                <a:cubicBezTo>
                  <a:pt x="193531" y="-69596"/>
                  <a:pt x="547544" y="57405"/>
                  <a:pt x="679306" y="151067"/>
                </a:cubicBezTo>
                <a:cubicBezTo>
                  <a:pt x="811068" y="244729"/>
                  <a:pt x="812656" y="533654"/>
                  <a:pt x="879331" y="608267"/>
                </a:cubicBezTo>
                <a:cubicBezTo>
                  <a:pt x="946006" y="682879"/>
                  <a:pt x="999981" y="689229"/>
                  <a:pt x="1079356" y="598742"/>
                </a:cubicBezTo>
                <a:cubicBezTo>
                  <a:pt x="1158731" y="508255"/>
                  <a:pt x="1220644" y="141542"/>
                  <a:pt x="1355581" y="65342"/>
                </a:cubicBezTo>
                <a:cubicBezTo>
                  <a:pt x="1490519" y="-10858"/>
                  <a:pt x="1801669" y="255"/>
                  <a:pt x="1888981" y="141542"/>
                </a:cubicBezTo>
                <a:cubicBezTo>
                  <a:pt x="1976293" y="282829"/>
                  <a:pt x="2042968" y="652717"/>
                  <a:pt x="1879456" y="913067"/>
                </a:cubicBezTo>
                <a:cubicBezTo>
                  <a:pt x="1715944" y="1173417"/>
                  <a:pt x="1126981" y="1595692"/>
                  <a:pt x="907906" y="1703642"/>
                </a:cubicBezTo>
                <a:cubicBezTo>
                  <a:pt x="688831" y="1811592"/>
                  <a:pt x="698356" y="1694117"/>
                  <a:pt x="555481" y="1551242"/>
                </a:cubicBezTo>
                <a:close/>
              </a:path>
            </a:pathLst>
          </a:custGeom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Lune 9"/>
          <p:cNvSpPr/>
          <p:nvPr/>
        </p:nvSpPr>
        <p:spPr>
          <a:xfrm>
            <a:off x="8834312" y="2667507"/>
            <a:ext cx="1269207" cy="1711291"/>
          </a:xfrm>
          <a:prstGeom prst="moon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Explosion 1 10"/>
          <p:cNvSpPr/>
          <p:nvPr/>
        </p:nvSpPr>
        <p:spPr>
          <a:xfrm>
            <a:off x="10418365" y="2501550"/>
            <a:ext cx="1438275" cy="1945248"/>
          </a:xfrm>
          <a:prstGeom prst="irregularSeal1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/>
          <p:cNvSpPr txBox="1"/>
          <p:nvPr/>
        </p:nvSpPr>
        <p:spPr>
          <a:xfrm>
            <a:off x="1659570" y="5463570"/>
            <a:ext cx="8484975" cy="58477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sz="3200" dirty="0">
                <a:latin typeface="Book Antiqua" panose="02040602050305030304" pitchFamily="18" charset="0"/>
              </a:rPr>
              <a:t>On aimerait une approche non-paramétrique.</a:t>
            </a:r>
          </a:p>
        </p:txBody>
      </p:sp>
      <p:pic>
        <p:nvPicPr>
          <p:cNvPr id="13" name="Imag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" y="5318155"/>
            <a:ext cx="766354" cy="766354"/>
          </a:xfrm>
          <a:prstGeom prst="rect">
            <a:avLst/>
          </a:prstGeom>
        </p:spPr>
      </p:pic>
      <p:sp>
        <p:nvSpPr>
          <p:cNvPr id="24" name="Titre 1">
            <a:extLst>
              <a:ext uri="{FF2B5EF4-FFF2-40B4-BE49-F238E27FC236}">
                <a16:creationId xmlns:a16="http://schemas.microsoft.com/office/drawing/2014/main" id="{3EFEDC1F-1085-245A-4567-2EA0DCC24F1D}"/>
              </a:ext>
            </a:extLst>
          </p:cNvPr>
          <p:cNvSpPr txBox="1">
            <a:spLocks/>
          </p:cNvSpPr>
          <p:nvPr/>
        </p:nvSpPr>
        <p:spPr>
          <a:xfrm>
            <a:off x="647700" y="510474"/>
            <a:ext cx="10515600" cy="7837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800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rPr>
              <a:t>A) Optimisation paramétrique</a:t>
            </a:r>
            <a:endParaRPr lang="fr-FR" sz="2800" dirty="0">
              <a:solidFill>
                <a:schemeClr val="accent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7" name="Ellipse 26"/>
          <p:cNvSpPr/>
          <p:nvPr/>
        </p:nvSpPr>
        <p:spPr>
          <a:xfrm>
            <a:off x="310797" y="2935334"/>
            <a:ext cx="2890528" cy="1124895"/>
          </a:xfrm>
          <a:prstGeom prst="ellipse">
            <a:avLst/>
          </a:prstGeom>
          <a:solidFill>
            <a:srgbClr val="0070C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Optimisation</a:t>
            </a:r>
            <a:r>
              <a:rPr lang="fr-F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 paramétrique</a:t>
            </a:r>
            <a:endParaRPr lang="fr-FR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anose="02040602050305030304" pitchFamily="18" charset="0"/>
              <a:ea typeface="Cambria" panose="02040503050406030204" pitchFamily="18" charset="0"/>
            </a:endParaRPr>
          </a:p>
        </p:txBody>
      </p:sp>
      <p:cxnSp>
        <p:nvCxnSpPr>
          <p:cNvPr id="28" name="Connecteur droit avec flèche 27"/>
          <p:cNvCxnSpPr>
            <a:stCxn id="27" idx="6"/>
          </p:cNvCxnSpPr>
          <p:nvPr/>
        </p:nvCxnSpPr>
        <p:spPr>
          <a:xfrm>
            <a:off x="3201325" y="3497782"/>
            <a:ext cx="554424" cy="151655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Ellipse 28"/>
          <p:cNvSpPr/>
          <p:nvPr/>
        </p:nvSpPr>
        <p:spPr>
          <a:xfrm rot="20637302">
            <a:off x="2868816" y="3591607"/>
            <a:ext cx="3296521" cy="88392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0" name="Connecteur droit 29"/>
          <p:cNvCxnSpPr>
            <a:stCxn id="29" idx="0"/>
            <a:endCxn id="29" idx="4"/>
          </p:cNvCxnSpPr>
          <p:nvPr/>
        </p:nvCxnSpPr>
        <p:spPr>
          <a:xfrm>
            <a:off x="4394923" y="3608823"/>
            <a:ext cx="244308" cy="849487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1" name="Connecteur droit 30"/>
          <p:cNvCxnSpPr>
            <a:stCxn id="29" idx="6"/>
            <a:endCxn id="29" idx="2"/>
          </p:cNvCxnSpPr>
          <p:nvPr/>
        </p:nvCxnSpPr>
        <p:spPr>
          <a:xfrm flipH="1">
            <a:off x="2933024" y="3578002"/>
            <a:ext cx="3168105" cy="911130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2" name="ZoneTexte 31"/>
          <p:cNvSpPr txBox="1"/>
          <p:nvPr/>
        </p:nvSpPr>
        <p:spPr>
          <a:xfrm>
            <a:off x="3755749" y="4077369"/>
            <a:ext cx="34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latin typeface="Cambria" panose="02040503050406030204" pitchFamily="18" charset="0"/>
                <a:ea typeface="Cambria" panose="02040503050406030204" pitchFamily="18" charset="0"/>
              </a:rPr>
              <a:t>a</a:t>
            </a:r>
          </a:p>
        </p:txBody>
      </p:sp>
      <p:sp>
        <p:nvSpPr>
          <p:cNvPr id="33" name="ZoneTexte 32"/>
          <p:cNvSpPr txBox="1"/>
          <p:nvPr/>
        </p:nvSpPr>
        <p:spPr>
          <a:xfrm>
            <a:off x="4145275" y="3607907"/>
            <a:ext cx="34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latin typeface="Cambria" panose="02040503050406030204" pitchFamily="18" charset="0"/>
                <a:ea typeface="Cambria" panose="02040503050406030204" pitchFamily="18" charset="0"/>
              </a:rPr>
              <a:t>b</a:t>
            </a:r>
            <a:endParaRPr lang="fr-FR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cxnSp>
        <p:nvCxnSpPr>
          <p:cNvPr id="34" name="Connecteur droit 33"/>
          <p:cNvCxnSpPr/>
          <p:nvPr/>
        </p:nvCxnSpPr>
        <p:spPr>
          <a:xfrm>
            <a:off x="4532501" y="4051570"/>
            <a:ext cx="1769406" cy="9475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ZoneTexte 34"/>
              <p:cNvSpPr txBox="1"/>
              <p:nvPr/>
            </p:nvSpPr>
            <p:spPr>
              <a:xfrm>
                <a:off x="5198219" y="3649437"/>
                <a:ext cx="7620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35" name="ZoneTexte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8219" y="3649437"/>
                <a:ext cx="762000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Arc 35"/>
          <p:cNvSpPr/>
          <p:nvPr/>
        </p:nvSpPr>
        <p:spPr>
          <a:xfrm>
            <a:off x="4710143" y="3768512"/>
            <a:ext cx="486560" cy="539690"/>
          </a:xfrm>
          <a:prstGeom prst="arc">
            <a:avLst>
              <a:gd name="adj1" fmla="val 19220894"/>
              <a:gd name="adj2" fmla="val 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58545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/>
      <p:bldP spid="9" grpId="0" animBg="1"/>
      <p:bldP spid="10" grpId="0" animBg="1"/>
      <p:bldP spid="11" grpId="0" animBg="1"/>
      <p:bldP spid="1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b="1" dirty="0"/>
              <a:t>2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AE585-57F8-42D9-BE36-DBC35DCF3239}" type="slidenum">
              <a:rPr lang="fr-FR" smtClean="0"/>
              <a:pPr/>
              <a:t>9</a:t>
            </a:fld>
            <a:endParaRPr lang="fr-FR" dirty="0"/>
          </a:p>
        </p:txBody>
      </p:sp>
      <p:sp>
        <p:nvSpPr>
          <p:cNvPr id="5" name="Titr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b="1" dirty="0"/>
              <a:t>Méthodes d’optimisation de la géométrie</a:t>
            </a: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3EFEDC1F-1085-245A-4567-2EA0DCC24F1D}"/>
              </a:ext>
            </a:extLst>
          </p:cNvPr>
          <p:cNvSpPr txBox="1">
            <a:spLocks/>
          </p:cNvSpPr>
          <p:nvPr/>
        </p:nvSpPr>
        <p:spPr>
          <a:xfrm>
            <a:off x="647700" y="510474"/>
            <a:ext cx="10515600" cy="7837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800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rPr>
              <a:t>B) Optimisation de forme</a:t>
            </a:r>
            <a:endParaRPr lang="fr-FR" sz="2800" dirty="0">
              <a:solidFill>
                <a:schemeClr val="accent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Ellipse 16"/>
          <p:cNvSpPr/>
          <p:nvPr/>
        </p:nvSpPr>
        <p:spPr>
          <a:xfrm>
            <a:off x="232655" y="2522798"/>
            <a:ext cx="4910845" cy="1940070"/>
          </a:xfrm>
          <a:prstGeom prst="ellipse">
            <a:avLst/>
          </a:prstGeom>
          <a:solidFill>
            <a:srgbClr val="00B05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 dirty="0"/>
          </a:p>
        </p:txBody>
      </p:sp>
      <p:sp>
        <p:nvSpPr>
          <p:cNvPr id="18" name="Rectangle 17"/>
          <p:cNvSpPr/>
          <p:nvPr/>
        </p:nvSpPr>
        <p:spPr>
          <a:xfrm>
            <a:off x="3063458" y="3138890"/>
            <a:ext cx="189313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Optimisation</a:t>
            </a:r>
            <a:r>
              <a:rPr lang="fr-F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 </a:t>
            </a:r>
            <a:r>
              <a:rPr lang="fr-FR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de</a:t>
            </a:r>
            <a:r>
              <a:rPr lang="fr-F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 forme</a:t>
            </a:r>
            <a:endParaRPr lang="fr-FR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anose="02040602050305030304" pitchFamily="18" charset="0"/>
              <a:ea typeface="Cambria" panose="02040503050406030204" pitchFamily="18" charset="0"/>
            </a:endParaRPr>
          </a:p>
        </p:txBody>
      </p:sp>
      <p:pic>
        <p:nvPicPr>
          <p:cNvPr id="19" name="Image 18"/>
          <p:cNvPicPr>
            <a:picLocks noChangeAspect="1"/>
          </p:cNvPicPr>
          <p:nvPr/>
        </p:nvPicPr>
        <p:blipFill>
          <a:blip r:embed="rId2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179762"/>
            <a:ext cx="800100" cy="923925"/>
          </a:xfrm>
          <a:prstGeom prst="rect">
            <a:avLst/>
          </a:prstGeom>
        </p:spPr>
      </p:pic>
      <p:sp>
        <p:nvSpPr>
          <p:cNvPr id="20" name="Ellipse 19"/>
          <p:cNvSpPr/>
          <p:nvPr/>
        </p:nvSpPr>
        <p:spPr>
          <a:xfrm>
            <a:off x="310534" y="2930386"/>
            <a:ext cx="2890528" cy="1124895"/>
          </a:xfrm>
          <a:prstGeom prst="ellipse">
            <a:avLst/>
          </a:prstGeom>
          <a:solidFill>
            <a:srgbClr val="0070C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Optimisation</a:t>
            </a:r>
            <a:r>
              <a:rPr lang="fr-F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 paramétrique</a:t>
            </a:r>
            <a:endParaRPr lang="fr-FR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anose="02040602050305030304" pitchFamily="18" charset="0"/>
              <a:ea typeface="Cambria" panose="02040503050406030204" pitchFamily="18" charset="0"/>
            </a:endParaRPr>
          </a:p>
        </p:txBody>
      </p:sp>
      <p:cxnSp>
        <p:nvCxnSpPr>
          <p:cNvPr id="21" name="Connecteur droit avec flèche 20"/>
          <p:cNvCxnSpPr>
            <a:stCxn id="17" idx="6"/>
          </p:cNvCxnSpPr>
          <p:nvPr/>
        </p:nvCxnSpPr>
        <p:spPr>
          <a:xfrm>
            <a:off x="5143500" y="3492833"/>
            <a:ext cx="504825" cy="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Image 2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15097" y="2401274"/>
            <a:ext cx="3537088" cy="1926429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1775" y="4760275"/>
            <a:ext cx="4814817" cy="1271430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441822" y="5849467"/>
            <a:ext cx="4214721" cy="40011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000" dirty="0">
                <a:effectLst/>
                <a:latin typeface="Book Antiqua" panose="02040602050305030304" pitchFamily="18" charset="0"/>
              </a:rPr>
              <a:t>H. Hong and J. </a:t>
            </a:r>
            <a:r>
              <a:rPr lang="en-US" sz="1000" dirty="0" err="1">
                <a:effectLst/>
                <a:latin typeface="Book Antiqua" panose="02040602050305030304" pitchFamily="18" charset="0"/>
              </a:rPr>
              <a:t>Yoo</a:t>
            </a:r>
            <a:r>
              <a:rPr lang="en-US" sz="1000" dirty="0">
                <a:effectLst/>
                <a:latin typeface="Book Antiqua" panose="02040602050305030304" pitchFamily="18" charset="0"/>
              </a:rPr>
              <a:t>, “Shape design of the surface mounted permanent magnet in a synchronous machine,” </a:t>
            </a:r>
            <a:r>
              <a:rPr lang="en-US" sz="1000" i="1" dirty="0">
                <a:effectLst/>
                <a:latin typeface="Book Antiqua" panose="02040602050305030304" pitchFamily="18" charset="0"/>
              </a:rPr>
              <a:t>IEEE Trans. </a:t>
            </a:r>
            <a:r>
              <a:rPr lang="en-US" sz="1000" i="1" dirty="0" err="1">
                <a:effectLst/>
                <a:latin typeface="Book Antiqua" panose="02040602050305030304" pitchFamily="18" charset="0"/>
              </a:rPr>
              <a:t>Magn</a:t>
            </a:r>
            <a:r>
              <a:rPr lang="en-US" sz="1000" i="1" dirty="0">
                <a:effectLst/>
                <a:latin typeface="Book Antiqua" panose="02040602050305030304" pitchFamily="18" charset="0"/>
              </a:rPr>
              <a:t>.</a:t>
            </a:r>
            <a:r>
              <a:rPr lang="en-US" sz="1000" dirty="0">
                <a:effectLst/>
                <a:latin typeface="Book Antiqua" panose="02040602050305030304" pitchFamily="18" charset="0"/>
              </a:rPr>
              <a:t>, 2011</a:t>
            </a:r>
            <a:endParaRPr lang="fr-FR" sz="1000" dirty="0">
              <a:latin typeface="Book Antiqua" panose="02040602050305030304" pitchFamily="18" charset="0"/>
            </a:endParaRPr>
          </a:p>
        </p:txBody>
      </p:sp>
      <p:pic>
        <p:nvPicPr>
          <p:cNvPr id="25" name="Image 24"/>
          <p:cNvPicPr>
            <a:picLocks noChangeAspect="1"/>
          </p:cNvPicPr>
          <p:nvPr/>
        </p:nvPicPr>
        <p:blipFill rotWithShape="1">
          <a:blip r:embed="rId5"/>
          <a:srcRect t="1133" b="49295"/>
          <a:stretch/>
        </p:blipFill>
        <p:spPr>
          <a:xfrm>
            <a:off x="4985167" y="4752724"/>
            <a:ext cx="2096700" cy="1163965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5001490" y="5980073"/>
            <a:ext cx="4394412" cy="40011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fr-FR" sz="1000" dirty="0">
                <a:effectLst/>
                <a:latin typeface="Book Antiqua" panose="02040602050305030304" pitchFamily="18" charset="0"/>
              </a:rPr>
              <a:t>P. Gangl, S. </a:t>
            </a:r>
            <a:r>
              <a:rPr lang="fr-FR" sz="1000" dirty="0" err="1">
                <a:effectLst/>
                <a:latin typeface="Book Antiqua" panose="02040602050305030304" pitchFamily="18" charset="0"/>
              </a:rPr>
              <a:t>Köthe</a:t>
            </a:r>
            <a:r>
              <a:rPr lang="fr-FR" sz="1000" dirty="0">
                <a:effectLst/>
                <a:latin typeface="Book Antiqua" panose="02040602050305030304" pitchFamily="18" charset="0"/>
              </a:rPr>
              <a:t>, C. </a:t>
            </a:r>
            <a:r>
              <a:rPr lang="fr-FR" sz="1000" dirty="0" err="1">
                <a:effectLst/>
                <a:latin typeface="Book Antiqua" panose="02040602050305030304" pitchFamily="18" charset="0"/>
              </a:rPr>
              <a:t>Mellak</a:t>
            </a:r>
            <a:r>
              <a:rPr lang="fr-FR" sz="1000" dirty="0">
                <a:effectLst/>
                <a:latin typeface="Book Antiqua" panose="02040602050305030304" pitchFamily="18" charset="0"/>
              </a:rPr>
              <a:t>, A. </a:t>
            </a:r>
            <a:r>
              <a:rPr lang="fr-FR" sz="1000" dirty="0" err="1">
                <a:effectLst/>
                <a:latin typeface="Book Antiqua" panose="02040602050305030304" pitchFamily="18" charset="0"/>
              </a:rPr>
              <a:t>Cesarano</a:t>
            </a:r>
            <a:r>
              <a:rPr lang="fr-FR" sz="1000" dirty="0">
                <a:effectLst/>
                <a:latin typeface="Book Antiqua" panose="02040602050305030304" pitchFamily="18" charset="0"/>
              </a:rPr>
              <a:t>, and A. </a:t>
            </a:r>
            <a:r>
              <a:rPr lang="fr-FR" sz="1000" dirty="0" err="1">
                <a:effectLst/>
                <a:latin typeface="Book Antiqua" panose="02040602050305030304" pitchFamily="18" charset="0"/>
              </a:rPr>
              <a:t>Mütze</a:t>
            </a:r>
            <a:r>
              <a:rPr lang="fr-FR" sz="1000" dirty="0">
                <a:effectLst/>
                <a:latin typeface="Book Antiqua" panose="02040602050305030304" pitchFamily="18" charset="0"/>
              </a:rPr>
              <a:t>, “Multi-objective free-</a:t>
            </a:r>
            <a:r>
              <a:rPr lang="fr-FR" sz="1000" dirty="0" err="1">
                <a:effectLst/>
                <a:latin typeface="Book Antiqua" panose="02040602050305030304" pitchFamily="18" charset="0"/>
              </a:rPr>
              <a:t>form</a:t>
            </a:r>
            <a:r>
              <a:rPr lang="fr-FR" sz="1000" dirty="0">
                <a:effectLst/>
                <a:latin typeface="Book Antiqua" panose="02040602050305030304" pitchFamily="18" charset="0"/>
              </a:rPr>
              <a:t> </a:t>
            </a:r>
            <a:r>
              <a:rPr lang="fr-FR" sz="1000" dirty="0" err="1">
                <a:effectLst/>
                <a:latin typeface="Book Antiqua" panose="02040602050305030304" pitchFamily="18" charset="0"/>
              </a:rPr>
              <a:t>shape</a:t>
            </a:r>
            <a:r>
              <a:rPr lang="fr-FR" sz="1000" dirty="0">
                <a:effectLst/>
                <a:latin typeface="Book Antiqua" panose="02040602050305030304" pitchFamily="18" charset="0"/>
              </a:rPr>
              <a:t> </a:t>
            </a:r>
            <a:r>
              <a:rPr lang="fr-FR" sz="1000" dirty="0" err="1">
                <a:effectLst/>
                <a:latin typeface="Book Antiqua" panose="02040602050305030304" pitchFamily="18" charset="0"/>
              </a:rPr>
              <a:t>optimization</a:t>
            </a:r>
            <a:r>
              <a:rPr lang="fr-FR" sz="1000" dirty="0">
                <a:effectLst/>
                <a:latin typeface="Book Antiqua" panose="02040602050305030304" pitchFamily="18" charset="0"/>
              </a:rPr>
              <a:t> of a </a:t>
            </a:r>
            <a:r>
              <a:rPr lang="fr-FR" sz="1000" dirty="0" err="1">
                <a:effectLst/>
                <a:latin typeface="Book Antiqua" panose="02040602050305030304" pitchFamily="18" charset="0"/>
              </a:rPr>
              <a:t>synchronous</a:t>
            </a:r>
            <a:r>
              <a:rPr lang="fr-FR" sz="1000" dirty="0">
                <a:effectLst/>
                <a:latin typeface="Book Antiqua" panose="02040602050305030304" pitchFamily="18" charset="0"/>
              </a:rPr>
              <a:t> reluctance machine,” 2020</a:t>
            </a:r>
            <a:endParaRPr lang="fr-FR" sz="1000" dirty="0">
              <a:latin typeface="Book Antiqua" panose="02040602050305030304" pitchFamily="18" charset="0"/>
            </a:endParaRPr>
          </a:p>
        </p:txBody>
      </p:sp>
      <p:sp>
        <p:nvSpPr>
          <p:cNvPr id="27" name="Espace réservé du contenu 2"/>
          <p:cNvSpPr txBox="1">
            <a:spLocks/>
          </p:cNvSpPr>
          <p:nvPr/>
        </p:nvSpPr>
        <p:spPr>
          <a:xfrm>
            <a:off x="954098" y="1370619"/>
            <a:ext cx="10983621" cy="598401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b="1" u="sng" dirty="0">
                <a:latin typeface="Book Antiqua" panose="02040602050305030304" pitchFamily="18" charset="0"/>
              </a:rPr>
              <a:t>Idée 2</a:t>
            </a:r>
            <a:r>
              <a:rPr lang="fr-FR" dirty="0">
                <a:latin typeface="Book Antiqua" panose="02040602050305030304" pitchFamily="18" charset="0"/>
              </a:rPr>
              <a:t>: On part d’une géométrie existante, et on fait bouger ses frontières.</a:t>
            </a:r>
          </a:p>
        </p:txBody>
      </p:sp>
      <p:pic>
        <p:nvPicPr>
          <p:cNvPr id="29" name="Image 28"/>
          <p:cNvPicPr>
            <a:picLocks noChangeAspect="1"/>
          </p:cNvPicPr>
          <p:nvPr/>
        </p:nvPicPr>
        <p:blipFill rotWithShape="1">
          <a:blip r:embed="rId5"/>
          <a:srcRect t="51955"/>
          <a:stretch/>
        </p:blipFill>
        <p:spPr>
          <a:xfrm>
            <a:off x="7281049" y="4770162"/>
            <a:ext cx="2098530" cy="1129090"/>
          </a:xfrm>
          <a:prstGeom prst="rect">
            <a:avLst/>
          </a:prstGeom>
        </p:spPr>
      </p:pic>
      <p:sp>
        <p:nvSpPr>
          <p:cNvPr id="30" name="Flèche droite 29"/>
          <p:cNvSpPr/>
          <p:nvPr/>
        </p:nvSpPr>
        <p:spPr>
          <a:xfrm>
            <a:off x="6960017" y="5184978"/>
            <a:ext cx="442883" cy="3889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52342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/>
      <p:bldP spid="24" grpId="0" animBg="1"/>
      <p:bldP spid="26" grpId="0" animBg="1"/>
      <p:bldP spid="27" grpId="0" animBg="1"/>
      <p:bldP spid="30" grpId="0" animBg="1"/>
    </p:bld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</TotalTime>
  <Words>1186</Words>
  <Application>Microsoft Office PowerPoint</Application>
  <PresentationFormat>Grand écran</PresentationFormat>
  <Paragraphs>216</Paragraphs>
  <Slides>20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20</vt:i4>
      </vt:variant>
    </vt:vector>
  </HeadingPairs>
  <TitlesOfParts>
    <vt:vector size="27" baseType="lpstr">
      <vt:lpstr>Arial</vt:lpstr>
      <vt:lpstr>Book Antiqua</vt:lpstr>
      <vt:lpstr>Calibri</vt:lpstr>
      <vt:lpstr>Calibri Light</vt:lpstr>
      <vt:lpstr>Cambria</vt:lpstr>
      <vt:lpstr>Cambria Math</vt:lpstr>
      <vt:lpstr>Thème Office</vt:lpstr>
      <vt:lpstr>Tutoriel  Optimisation Topologique d’un Transformateur</vt:lpstr>
      <vt:lpstr>Objectifs</vt:lpstr>
      <vt:lpstr>1) Qu’est ce que l’optimisation topologique</vt:lpstr>
      <vt:lpstr>Introduction</vt:lpstr>
      <vt:lpstr>Introduction</vt:lpstr>
      <vt:lpstr>Méthodes d’optimisation de la géométrie</vt:lpstr>
      <vt:lpstr>Méthodes d’optimisation de la géométrie</vt:lpstr>
      <vt:lpstr>Méthodes d’optimisation de la géométrie</vt:lpstr>
      <vt:lpstr>Méthodes d’optimisation de la géométrie</vt:lpstr>
      <vt:lpstr>Méthodes d’optimisation de la géométrie</vt:lpstr>
      <vt:lpstr>Méthodes d’optimisation de la géométrie</vt:lpstr>
      <vt:lpstr>Méthodes d’optimisation de la géométrie</vt:lpstr>
      <vt:lpstr>Méthodes d’optimisation de la géométrie</vt:lpstr>
      <vt:lpstr>Outils mathématiques</vt:lpstr>
      <vt:lpstr>Outils mathématiques</vt:lpstr>
      <vt:lpstr>Présentation PowerPoint</vt:lpstr>
      <vt:lpstr>Présentation PowerPoint</vt:lpstr>
      <vt:lpstr>Présentation PowerPoint</vt:lpstr>
      <vt:lpstr>Implémentation</vt:lpstr>
      <vt:lpstr>Prérequis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Tutoriel  Optimisation Topologique d’un Transformateur</dc:title>
  <dc:creator>Théodore CHERRIERE</dc:creator>
  <cp:lastModifiedBy>Théodore CHERRIERE</cp:lastModifiedBy>
  <cp:revision>5</cp:revision>
  <dcterms:created xsi:type="dcterms:W3CDTF">2023-04-26T13:03:27Z</dcterms:created>
  <dcterms:modified xsi:type="dcterms:W3CDTF">2023-05-03T16:23:30Z</dcterms:modified>
</cp:coreProperties>
</file>